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5143500" cx="9144000"/>
  <p:notesSz cx="6858000" cy="9144000"/>
  <p:embeddedFontLst>
    <p:embeddedFont>
      <p:font typeface="DM Sans Light"/>
      <p:regular r:id="rId55"/>
      <p:bold r:id="rId56"/>
      <p:italic r:id="rId57"/>
      <p:boldItalic r:id="rId58"/>
    </p:embeddedFont>
    <p:embeddedFont>
      <p:font typeface="Helvetica Neue"/>
      <p:regular r:id="rId59"/>
      <p:bold r:id="rId60"/>
      <p:italic r:id="rId61"/>
      <p:boldItalic r:id="rId62"/>
    </p:embeddedFont>
    <p:embeddedFont>
      <p:font typeface="Helvetica Neue Light"/>
      <p:regular r:id="rId63"/>
      <p:bold r:id="rId64"/>
      <p:italic r:id="rId65"/>
      <p:boldItalic r:id="rId66"/>
    </p:embeddedFont>
    <p:embeddedFont>
      <p:font typeface="DM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0" Type="http://schemas.openxmlformats.org/officeDocument/2006/relationships/font" Target="fonts/DMSans-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2.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4.xml"/><Relationship Id="rId66" Type="http://schemas.openxmlformats.org/officeDocument/2006/relationships/font" Target="fonts/HelveticaNeueLight-boldItalic.fntdata"/><Relationship Id="rId21" Type="http://schemas.openxmlformats.org/officeDocument/2006/relationships/slide" Target="slides/slide13.xml"/><Relationship Id="rId65" Type="http://schemas.openxmlformats.org/officeDocument/2006/relationships/font" Target="fonts/HelveticaNeueLight-italic.fntdata"/><Relationship Id="rId24" Type="http://schemas.openxmlformats.org/officeDocument/2006/relationships/slide" Target="slides/slide16.xml"/><Relationship Id="rId68" Type="http://schemas.openxmlformats.org/officeDocument/2006/relationships/font" Target="fonts/DMSans-bold.fntdata"/><Relationship Id="rId23" Type="http://schemas.openxmlformats.org/officeDocument/2006/relationships/slide" Target="slides/slide15.xml"/><Relationship Id="rId67" Type="http://schemas.openxmlformats.org/officeDocument/2006/relationships/font" Target="fonts/DMSans-regular.fntdata"/><Relationship Id="rId60" Type="http://schemas.openxmlformats.org/officeDocument/2006/relationships/font" Target="fonts/HelveticaNeue-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DMSans-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DMSansLight-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DMSansLight-italic.fntdata"/><Relationship Id="rId12" Type="http://schemas.openxmlformats.org/officeDocument/2006/relationships/slide" Target="slides/slide4.xml"/><Relationship Id="rId56" Type="http://schemas.openxmlformats.org/officeDocument/2006/relationships/font" Target="fonts/DMSansLight-bold.fntdata"/><Relationship Id="rId15" Type="http://schemas.openxmlformats.org/officeDocument/2006/relationships/slide" Target="slides/slide7.xml"/><Relationship Id="rId59" Type="http://schemas.openxmlformats.org/officeDocument/2006/relationships/font" Target="fonts/HelveticaNeue-regular.fntdata"/><Relationship Id="rId14" Type="http://schemas.openxmlformats.org/officeDocument/2006/relationships/slide" Target="slides/slide6.xml"/><Relationship Id="rId58" Type="http://schemas.openxmlformats.org/officeDocument/2006/relationships/font" Target="fonts/DMSansLight-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01ed5217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01ed5217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rPr>
              <a:t>El principal objetivo de las funciones en Mysql, al igual que ocurre con las funciones en cualquier lenguaje de programación, es que deben ser lo más reutilizables posible. La idea de pensarlas y desarrollarlas es que nos puedan servir para aplicarlas en diferentes partes de nuestra aplicación o, en este caso, de nuestra base de datos, creando a las mismas de la forma lo más abstracta posible.</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01ed5217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201ed52177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rPr>
              <a:t>#AHORAESCUANDO</a:t>
            </a:r>
            <a:br>
              <a:rPr b="1" lang="es-419" sz="1400">
                <a:solidFill>
                  <a:schemeClr val="dk1"/>
                </a:solidFill>
              </a:rPr>
            </a:br>
            <a:r>
              <a:rPr b="1" lang="es-419" sz="1400">
                <a:solidFill>
                  <a:schemeClr val="dk1"/>
                </a:solidFill>
              </a:rPr>
              <a:t>Profesor/a:</a:t>
            </a:r>
            <a:r>
              <a:rPr lang="es-419" sz="1400">
                <a:solidFill>
                  <a:schemeClr val="dk1"/>
                </a:solidFill>
              </a:rPr>
              <a:t> Elaborar un ejemplo en vivo (</a:t>
            </a:r>
            <a:r>
              <a:rPr i="1" lang="es-419" sz="1400">
                <a:solidFill>
                  <a:schemeClr val="dk1"/>
                </a:solidFill>
              </a:rPr>
              <a:t>o tenerlo elaborado y exponerlo mostrando un Diagrama E-R</a:t>
            </a:r>
            <a:r>
              <a:rPr lang="es-419" sz="1400">
                <a:solidFill>
                  <a:schemeClr val="dk1"/>
                </a:solidFill>
              </a:rPr>
              <a:t>), a partir de</a:t>
            </a:r>
            <a:r>
              <a:rPr lang="es-419" sz="1400">
                <a:solidFill>
                  <a:schemeClr val="dk1"/>
                </a:solidFill>
                <a:latin typeface="Helvetica Neue"/>
                <a:ea typeface="Helvetica Neue"/>
                <a:cs typeface="Helvetica Neue"/>
                <a:sym typeface="Helvetica Neue"/>
              </a:rPr>
              <a:t>l ejemplo representado en la diapositiva anterior, donde se muestra una </a:t>
            </a:r>
            <a:r>
              <a:rPr b="1" lang="es-419" sz="1400">
                <a:solidFill>
                  <a:schemeClr val="dk1"/>
                </a:solidFill>
                <a:latin typeface="Helvetica Neue"/>
                <a:ea typeface="Helvetica Neue"/>
                <a:cs typeface="Helvetica Neue"/>
                <a:sym typeface="Helvetica Neue"/>
              </a:rPr>
              <a:t>Tabla de Hecho</a:t>
            </a:r>
            <a:r>
              <a:rPr lang="es-419" sz="1400">
                <a:solidFill>
                  <a:schemeClr val="dk1"/>
                </a:solidFill>
                <a:latin typeface="Helvetica Neue"/>
                <a:ea typeface="Helvetica Neue"/>
                <a:cs typeface="Helvetica Neue"/>
                <a:sym typeface="Helvetica Neue"/>
              </a:rPr>
              <a:t>, con el resto de las </a:t>
            </a:r>
            <a:r>
              <a:rPr b="1" lang="es-419" sz="1400">
                <a:solidFill>
                  <a:schemeClr val="dk1"/>
                </a:solidFill>
                <a:latin typeface="Helvetica Neue"/>
                <a:ea typeface="Helvetica Neue"/>
                <a:cs typeface="Helvetica Neue"/>
                <a:sym typeface="Helvetica Neue"/>
              </a:rPr>
              <a:t>Tablas Dimensionales</a:t>
            </a:r>
            <a:r>
              <a:rPr lang="es-419" sz="1400">
                <a:solidFill>
                  <a:schemeClr val="dk1"/>
                </a:solidFill>
                <a:latin typeface="Helvetica Neue"/>
                <a:ea typeface="Helvetica Neue"/>
                <a:cs typeface="Helvetica Neue"/>
                <a:sym typeface="Helvetica Neue"/>
              </a:rPr>
              <a:t> con las cuales se relaciona.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a:t>
            </a:r>
            <a:r>
              <a:rPr b="1" lang="es-419">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Sugerencia</a:t>
            </a:r>
            <a:r>
              <a:rPr lang="es-419">
                <a:solidFill>
                  <a:schemeClr val="dk1"/>
                </a:solidFill>
                <a:latin typeface="DM Sans"/>
                <a:ea typeface="DM Sans"/>
                <a:cs typeface="DM Sans"/>
                <a:sym typeface="DM Sans"/>
              </a:rPr>
              <a:t>: </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201ed5217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201ed5217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201ed5217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201ed5217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rPr lang="es-419" sz="1400">
                <a:solidFill>
                  <a:schemeClr val="dk1"/>
                </a:solidFill>
              </a:rPr>
              <a:t>Encuesta de </a:t>
            </a:r>
            <a:r>
              <a:rPr b="1" lang="es-419" sz="1400">
                <a:solidFill>
                  <a:schemeClr val="dk1"/>
                </a:solidFill>
              </a:rPr>
              <a:t>Kahoot.it</a:t>
            </a:r>
            <a:r>
              <a:rPr lang="es-419" sz="1400">
                <a:solidFill>
                  <a:schemeClr val="dk1"/>
                </a:solidFill>
              </a:rPr>
              <a:t>, del mismo </a:t>
            </a:r>
            <a:r>
              <a:rPr b="1" lang="es-419" sz="1400">
                <a:solidFill>
                  <a:schemeClr val="dk1"/>
                </a:solidFill>
              </a:rPr>
              <a:t>Zoom</a:t>
            </a:r>
            <a:r>
              <a:rPr lang="es-419" sz="1400">
                <a:solidFill>
                  <a:schemeClr val="dk1"/>
                </a:solidFill>
                <a:latin typeface="Helvetica Neue"/>
                <a:ea typeface="Helvetica Neue"/>
                <a:cs typeface="Helvetica Neue"/>
                <a:sym typeface="Helvetica Neue"/>
              </a:rPr>
              <a:t> o a responder en el chat</a:t>
            </a:r>
            <a:r>
              <a:rPr lang="es-419" sz="1400">
                <a:solidFill>
                  <a:schemeClr val="dk1"/>
                </a:solidFill>
              </a:rPr>
              <a:t>, que enliste una serie de objetos, tal vez más de los que existen realmente, para que los estudiantes elijan cuáles eran dichos objetos.</a:t>
            </a:r>
            <a:endParaRPr sz="1400">
              <a:solidFill>
                <a:schemeClr val="dk1"/>
              </a:solidFill>
            </a:endParaRPr>
          </a:p>
          <a:p>
            <a:pPr indent="-298450" lvl="0" marL="457200" rtl="0" algn="l">
              <a:lnSpc>
                <a:spcPct val="100000"/>
              </a:lnSpc>
              <a:spcBef>
                <a:spcPts val="0"/>
              </a:spcBef>
              <a:spcAft>
                <a:spcPts val="0"/>
              </a:spcAft>
              <a:buClr>
                <a:schemeClr val="dk1"/>
              </a:buClr>
              <a:buSzPts val="1100"/>
              <a:buFont typeface="DM Sans"/>
              <a:buChar char="-"/>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0" name="Google Shape;40;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1" name="Google Shape;4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 name="Google Shape;4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 name="Google Shape;5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2" name="Google Shape;5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 name="Google Shape;55;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6" name="Google Shape;56;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sp>
        <p:nvSpPr>
          <p:cNvPr id="62" name="Google Shape;62;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3" name="Google Shape;63;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4" name="Google Shape;6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7" name="Google Shape;6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1" name="Google Shape;71;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2" name="Google Shape;72;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3" name="Google Shape;7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6" name="Google Shape;7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9" name="Google Shape;79;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0" name="Google Shape;8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87" name="Shape 87"/>
        <p:cNvGrpSpPr/>
        <p:nvPr/>
      </p:nvGrpSpPr>
      <p:grpSpPr>
        <a:xfrm>
          <a:off x="0" y="0"/>
          <a:ext cx="0" cy="0"/>
          <a:chOff x="0" y="0"/>
          <a:chExt cx="0" cy="0"/>
        </a:xfrm>
      </p:grpSpPr>
      <p:sp>
        <p:nvSpPr>
          <p:cNvPr id="88" name="Google Shape;88;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9" name="Google Shape;89;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0" name="Google Shape;90;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2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5" name="Google Shape;95;p30"/>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3" name="Shape 103"/>
        <p:cNvGrpSpPr/>
        <p:nvPr/>
      </p:nvGrpSpPr>
      <p:grpSpPr>
        <a:xfrm>
          <a:off x="0" y="0"/>
          <a:ext cx="0" cy="0"/>
          <a:chOff x="0" y="0"/>
          <a:chExt cx="0" cy="0"/>
        </a:xfrm>
      </p:grpSpPr>
      <p:pic>
        <p:nvPicPr>
          <p:cNvPr id="104" name="Google Shape;104;p3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3" name="Google Shape;113;p38"/>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6" name="Google Shape;116;p39"/>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4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4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29" name="Shape 129"/>
        <p:cNvGrpSpPr/>
        <p:nvPr/>
      </p:nvGrpSpPr>
      <p:grpSpPr>
        <a:xfrm>
          <a:off x="0" y="0"/>
          <a:ext cx="0" cy="0"/>
          <a:chOff x="0" y="0"/>
          <a:chExt cx="0" cy="0"/>
        </a:xfrm>
      </p:grpSpPr>
      <p:pic>
        <p:nvPicPr>
          <p:cNvPr id="130" name="Google Shape;130;p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id="132" name="Google Shape;132;p4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35" name="Shape 135"/>
        <p:cNvGrpSpPr/>
        <p:nvPr/>
      </p:nvGrpSpPr>
      <p:grpSpPr>
        <a:xfrm>
          <a:off x="0" y="0"/>
          <a:ext cx="0" cy="0"/>
          <a:chOff x="0" y="0"/>
          <a:chExt cx="0" cy="0"/>
        </a:xfrm>
      </p:grpSpPr>
      <p:sp>
        <p:nvSpPr>
          <p:cNvPr id="136" name="Google Shape;136;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7" name="Google Shape;137;p4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38" name="Google Shape;138;p4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4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p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5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p5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 name="Shape 24"/>
        <p:cNvGrpSpPr/>
        <p:nvPr/>
      </p:nvGrpSpPr>
      <p:grpSpPr>
        <a:xfrm>
          <a:off x="0" y="0"/>
          <a:ext cx="0" cy="0"/>
          <a:chOff x="0" y="0"/>
          <a:chExt cx="0" cy="0"/>
        </a:xfrm>
      </p:grpSpPr>
      <p:sp>
        <p:nvSpPr>
          <p:cNvPr id="25" name="Google Shape;25;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 name="Google Shape;26;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7" name="Google Shape;27;p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4.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3.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3" name="Shape 83"/>
        <p:cNvGrpSpPr/>
        <p:nvPr/>
      </p:nvGrpSpPr>
      <p:grpSpPr>
        <a:xfrm>
          <a:off x="0" y="0"/>
          <a:ext cx="0" cy="0"/>
          <a:chOff x="0" y="0"/>
          <a:chExt cx="0" cy="0"/>
        </a:xfrm>
      </p:grpSpPr>
      <p:sp>
        <p:nvSpPr>
          <p:cNvPr id="84" name="Google Shape;8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5" name="Google Shape;85;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6" name="Google Shape;8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7" name="Shape 117"/>
        <p:cNvGrpSpPr/>
        <p:nvPr/>
      </p:nvGrpSpPr>
      <p:grpSpPr>
        <a:xfrm>
          <a:off x="0" y="0"/>
          <a:ext cx="0" cy="0"/>
          <a:chOff x="0" y="0"/>
          <a:chExt cx="0" cy="0"/>
        </a:xfrm>
      </p:grpSpPr>
      <p:sp>
        <p:nvSpPr>
          <p:cNvPr id="118" name="Google Shape;118;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 name="Google Shape;119;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0" name="Google Shape;12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5.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2.png"/><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hyperlink" Target="https://www.youtube.com/watch?v=XPvUlmHhBhw" TargetMode="External"/><Relationship Id="rId5" Type="http://schemas.openxmlformats.org/officeDocument/2006/relationships/hyperlink" Target="https://www.youtube.com/watch?v=RMxr5j83dcg" TargetMode="External"/><Relationship Id="rId6" Type="http://schemas.openxmlformats.org/officeDocument/2006/relationships/hyperlink" Target="https://www.youtube.com/watch?v=Ja4ImbxDv_0" TargetMode="External"/><Relationship Id="rId7" Type="http://schemas.openxmlformats.org/officeDocument/2006/relationships/hyperlink" Target="https://www.youtube.com/watch?v=3CCQm_qslE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53"/>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Objetos y Tablas en SQL</a:t>
            </a:r>
            <a:endParaRPr b="1" i="0" sz="4000" u="none" cap="none" strike="noStrike">
              <a:solidFill>
                <a:srgbClr val="EAFF6A"/>
              </a:solidFill>
              <a:latin typeface="DM Sans"/>
              <a:ea typeface="DM Sans"/>
              <a:cs typeface="DM Sans"/>
              <a:sym typeface="DM Sans"/>
            </a:endParaRPr>
          </a:p>
        </p:txBody>
      </p:sp>
      <p:sp>
        <p:nvSpPr>
          <p:cNvPr id="153" name="Google Shape;153;p5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419" sz="1800">
                <a:solidFill>
                  <a:schemeClr val="lt1"/>
                </a:solidFill>
                <a:latin typeface="DM Sans"/>
                <a:ea typeface="DM Sans"/>
                <a:cs typeface="DM Sans"/>
                <a:sym typeface="DM Sans"/>
              </a:rPr>
              <a:t>Unidad </a:t>
            </a:r>
            <a:r>
              <a:rPr b="1" i="0" lang="es-419" sz="1800" u="none" cap="none" strike="noStrike">
                <a:solidFill>
                  <a:schemeClr val="lt1"/>
                </a:solidFill>
                <a:latin typeface="DM Sans"/>
                <a:ea typeface="DM Sans"/>
                <a:cs typeface="DM Sans"/>
                <a:sym typeface="DM Sans"/>
              </a:rPr>
              <a:t>04.</a:t>
            </a:r>
            <a:r>
              <a:rPr b="0" i="0" lang="es-419" sz="1800" u="none" cap="none" strike="noStrike">
                <a:solidFill>
                  <a:schemeClr val="lt1"/>
                </a:solidFill>
                <a:latin typeface="DM Sans"/>
                <a:ea typeface="DM Sans"/>
                <a:cs typeface="DM Sans"/>
                <a:sym typeface="DM Sans"/>
              </a:rPr>
              <a:t> SQL</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62" name="Google Shape;262;p62"/>
          <p:cNvSpPr txBox="1"/>
          <p:nvPr/>
        </p:nvSpPr>
        <p:spPr>
          <a:xfrm>
            <a:off x="473350" y="1626100"/>
            <a:ext cx="47661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chemeClr val="lt1"/>
                </a:solidFill>
                <a:latin typeface="DM Sans"/>
                <a:ea typeface="DM Sans"/>
                <a:cs typeface="DM Sans"/>
                <a:sym typeface="DM Sans"/>
              </a:rPr>
              <a:t>Paso 1. Crear la tabla “Friend”</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Dentro del esquema Gammers en MySQL Workbench, crearemos una tabla denominada Friend, utilizando la sentencia </a:t>
            </a:r>
            <a:r>
              <a:rPr b="0" i="0" lang="es-419" sz="2500" u="none" cap="none" strike="noStrike">
                <a:solidFill>
                  <a:srgbClr val="B7B7B7"/>
                </a:solidFill>
                <a:latin typeface="Consolas"/>
                <a:ea typeface="Consolas"/>
                <a:cs typeface="Consolas"/>
                <a:sym typeface="Consolas"/>
              </a:rPr>
              <a:t>CREATE TABLE Friend.</a:t>
            </a:r>
            <a:endParaRPr b="0" i="0" sz="2500" u="none" cap="none" strike="noStrike">
              <a:solidFill>
                <a:srgbClr val="B7B7B7"/>
              </a:solidFill>
              <a:latin typeface="Consolas"/>
              <a:ea typeface="Consolas"/>
              <a:cs typeface="Consolas"/>
              <a:sym typeface="Consolas"/>
            </a:endParaRPr>
          </a:p>
        </p:txBody>
      </p:sp>
      <p:grpSp>
        <p:nvGrpSpPr>
          <p:cNvPr id="263" name="Google Shape;263;p62"/>
          <p:cNvGrpSpPr/>
          <p:nvPr/>
        </p:nvGrpSpPr>
        <p:grpSpPr>
          <a:xfrm>
            <a:off x="473351" y="619523"/>
            <a:ext cx="738900" cy="738900"/>
            <a:chOff x="473351" y="619523"/>
            <a:chExt cx="738900" cy="738900"/>
          </a:xfrm>
        </p:grpSpPr>
        <p:sp>
          <p:nvSpPr>
            <p:cNvPr id="264" name="Google Shape;264;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6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66" name="Google Shape;266;p62"/>
          <p:cNvPicPr preferRelativeResize="0"/>
          <p:nvPr/>
        </p:nvPicPr>
        <p:blipFill rotWithShape="1">
          <a:blip r:embed="rId4">
            <a:alphaModFix/>
          </a:blip>
          <a:srcRect b="0" l="0" r="0" t="0"/>
          <a:stretch/>
        </p:blipFill>
        <p:spPr>
          <a:xfrm>
            <a:off x="5312975" y="1758650"/>
            <a:ext cx="3235975" cy="236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63"/>
          <p:cNvSpPr/>
          <p:nvPr/>
        </p:nvSpPr>
        <p:spPr>
          <a:xfrm>
            <a:off x="647400" y="1471400"/>
            <a:ext cx="7849200" cy="30351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3"/>
          <p:cNvSpPr txBox="1"/>
          <p:nvPr/>
        </p:nvSpPr>
        <p:spPr>
          <a:xfrm>
            <a:off x="331600" y="345975"/>
            <a:ext cx="81648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Paso 2: agreguemos algunos registros</a:t>
            </a:r>
            <a:endParaRPr b="1" i="0" sz="3500" u="none" cap="none" strike="noStrike">
              <a:solidFill>
                <a:schemeClr val="lt1"/>
              </a:solidFill>
              <a:latin typeface="DM Sans"/>
              <a:ea typeface="DM Sans"/>
              <a:cs typeface="DM Sans"/>
              <a:sym typeface="DM Sans"/>
            </a:endParaRPr>
          </a:p>
        </p:txBody>
      </p:sp>
      <p:sp>
        <p:nvSpPr>
          <p:cNvPr id="273" name="Google Shape;273;p63"/>
          <p:cNvSpPr txBox="1"/>
          <p:nvPr/>
        </p:nvSpPr>
        <p:spPr>
          <a:xfrm>
            <a:off x="6025225" y="1656900"/>
            <a:ext cx="21663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Agregamos algunos registros a la tabla creada, para darle consistencia en su información. En la columna troop, agregamos algunos números que luego haremos coincidir con la otra tabla que debemos crear.</a:t>
            </a:r>
            <a:endParaRPr b="0" i="0" sz="1350" u="none" cap="none" strike="noStrike">
              <a:solidFill>
                <a:srgbClr val="000000"/>
              </a:solidFill>
              <a:latin typeface="DM Sans"/>
              <a:ea typeface="DM Sans"/>
              <a:cs typeface="DM Sans"/>
              <a:sym typeface="DM Sans"/>
            </a:endParaRPr>
          </a:p>
        </p:txBody>
      </p:sp>
      <p:pic>
        <p:nvPicPr>
          <p:cNvPr id="274" name="Google Shape;274;p63"/>
          <p:cNvPicPr preferRelativeResize="0"/>
          <p:nvPr/>
        </p:nvPicPr>
        <p:blipFill rotWithShape="1">
          <a:blip r:embed="rId3">
            <a:alphaModFix/>
          </a:blip>
          <a:srcRect b="0" l="0" r="0" t="0"/>
          <a:stretch/>
        </p:blipFill>
        <p:spPr>
          <a:xfrm>
            <a:off x="822525" y="2035475"/>
            <a:ext cx="5017825" cy="1906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4"/>
          <p:cNvSpPr/>
          <p:nvPr/>
        </p:nvSpPr>
        <p:spPr>
          <a:xfrm>
            <a:off x="647400" y="1171650"/>
            <a:ext cx="7849200" cy="3334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4"/>
          <p:cNvSpPr txBox="1"/>
          <p:nvPr/>
        </p:nvSpPr>
        <p:spPr>
          <a:xfrm>
            <a:off x="331600" y="345975"/>
            <a:ext cx="8164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Paso 3: creamos la tabla “Troops”</a:t>
            </a:r>
            <a:endParaRPr b="1" i="0" sz="3500" u="none" cap="none" strike="noStrike">
              <a:solidFill>
                <a:schemeClr val="lt1"/>
              </a:solidFill>
              <a:latin typeface="DM Sans"/>
              <a:ea typeface="DM Sans"/>
              <a:cs typeface="DM Sans"/>
              <a:sym typeface="DM Sans"/>
            </a:endParaRPr>
          </a:p>
        </p:txBody>
      </p:sp>
      <p:sp>
        <p:nvSpPr>
          <p:cNvPr id="281" name="Google Shape;281;p64"/>
          <p:cNvSpPr txBox="1"/>
          <p:nvPr/>
        </p:nvSpPr>
        <p:spPr>
          <a:xfrm>
            <a:off x="6039950" y="1471925"/>
            <a:ext cx="2166300" cy="10158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Ahora creamos la tabla troops, utilizando la sentencia </a:t>
            </a:r>
            <a:r>
              <a:rPr b="0" i="0" lang="es-419" sz="1350" u="none" cap="none" strike="noStrike">
                <a:solidFill>
                  <a:srgbClr val="000000"/>
                </a:solidFill>
                <a:latin typeface="Consolas"/>
                <a:ea typeface="Consolas"/>
                <a:cs typeface="Consolas"/>
                <a:sym typeface="Consolas"/>
              </a:rPr>
              <a:t>CREATE TABLE troops</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pic>
        <p:nvPicPr>
          <p:cNvPr id="282" name="Google Shape;282;p64"/>
          <p:cNvPicPr preferRelativeResize="0"/>
          <p:nvPr/>
        </p:nvPicPr>
        <p:blipFill rotWithShape="1">
          <a:blip r:embed="rId3">
            <a:alphaModFix/>
          </a:blip>
          <a:srcRect b="0" l="0" r="0" t="0"/>
          <a:stretch/>
        </p:blipFill>
        <p:spPr>
          <a:xfrm>
            <a:off x="836500" y="1647000"/>
            <a:ext cx="4970200" cy="223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5"/>
          <p:cNvSpPr/>
          <p:nvPr/>
        </p:nvSpPr>
        <p:spPr>
          <a:xfrm>
            <a:off x="647400" y="1171650"/>
            <a:ext cx="7849200" cy="3334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5"/>
          <p:cNvSpPr txBox="1"/>
          <p:nvPr/>
        </p:nvSpPr>
        <p:spPr>
          <a:xfrm>
            <a:off x="331600" y="345975"/>
            <a:ext cx="8164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Paso 4: agregamos algunos registros</a:t>
            </a:r>
            <a:endParaRPr b="1" i="0" sz="3500" u="none" cap="none" strike="noStrike">
              <a:solidFill>
                <a:schemeClr val="lt1"/>
              </a:solidFill>
              <a:latin typeface="DM Sans"/>
              <a:ea typeface="DM Sans"/>
              <a:cs typeface="DM Sans"/>
              <a:sym typeface="DM Sans"/>
            </a:endParaRPr>
          </a:p>
        </p:txBody>
      </p:sp>
      <p:sp>
        <p:nvSpPr>
          <p:cNvPr id="289" name="Google Shape;289;p65"/>
          <p:cNvSpPr txBox="1"/>
          <p:nvPr/>
        </p:nvSpPr>
        <p:spPr>
          <a:xfrm>
            <a:off x="6116150" y="1471925"/>
            <a:ext cx="2166300" cy="14316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Hagamos coincidir los números de la columna id de la tabla friend, con aquellos números que agregamos en la columna troops.</a:t>
            </a:r>
            <a:endParaRPr b="0" i="0" sz="1350" u="none" cap="none" strike="noStrike">
              <a:solidFill>
                <a:srgbClr val="000000"/>
              </a:solidFill>
              <a:latin typeface="DM Sans"/>
              <a:ea typeface="DM Sans"/>
              <a:cs typeface="DM Sans"/>
              <a:sym typeface="DM Sans"/>
            </a:endParaRPr>
          </a:p>
        </p:txBody>
      </p:sp>
      <p:pic>
        <p:nvPicPr>
          <p:cNvPr id="290" name="Google Shape;290;p65"/>
          <p:cNvPicPr preferRelativeResize="0"/>
          <p:nvPr/>
        </p:nvPicPr>
        <p:blipFill rotWithShape="1">
          <a:blip r:embed="rId3">
            <a:alphaModFix/>
          </a:blip>
          <a:srcRect b="0" l="0" r="0" t="0"/>
          <a:stretch/>
        </p:blipFill>
        <p:spPr>
          <a:xfrm>
            <a:off x="891574" y="2108600"/>
            <a:ext cx="5072175" cy="14608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6"/>
          <p:cNvSpPr/>
          <p:nvPr/>
        </p:nvSpPr>
        <p:spPr>
          <a:xfrm>
            <a:off x="647400" y="1171650"/>
            <a:ext cx="7849200" cy="3334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6"/>
          <p:cNvSpPr txBox="1"/>
          <p:nvPr/>
        </p:nvSpPr>
        <p:spPr>
          <a:xfrm>
            <a:off x="331600" y="345975"/>
            <a:ext cx="8164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Ejemplo de tablas de creación</a:t>
            </a:r>
            <a:endParaRPr b="1" i="0" sz="3500" u="none" cap="none" strike="noStrike">
              <a:solidFill>
                <a:schemeClr val="lt1"/>
              </a:solidFill>
              <a:latin typeface="DM Sans"/>
              <a:ea typeface="DM Sans"/>
              <a:cs typeface="DM Sans"/>
              <a:sym typeface="DM Sans"/>
            </a:endParaRPr>
          </a:p>
        </p:txBody>
      </p:sp>
      <p:sp>
        <p:nvSpPr>
          <p:cNvPr id="297" name="Google Shape;297;p66"/>
          <p:cNvSpPr txBox="1"/>
          <p:nvPr/>
        </p:nvSpPr>
        <p:spPr>
          <a:xfrm>
            <a:off x="6116150" y="1471925"/>
            <a:ext cx="2166300" cy="22626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Disponemos ya de dos tablas: friend y troops. </a:t>
            </a:r>
            <a:endParaRPr b="0"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Ambas están definidas de forma independiente, con una relación lógica entre dos campos, aunque esta no ha sido definida de forma efectiva en el Diagrama E-R.</a:t>
            </a:r>
            <a:endParaRPr b="0" i="0" sz="1350" u="none" cap="none" strike="noStrike">
              <a:solidFill>
                <a:srgbClr val="000000"/>
              </a:solidFill>
              <a:latin typeface="DM Sans"/>
              <a:ea typeface="DM Sans"/>
              <a:cs typeface="DM Sans"/>
              <a:sym typeface="DM Sans"/>
            </a:endParaRPr>
          </a:p>
        </p:txBody>
      </p:sp>
      <p:pic>
        <p:nvPicPr>
          <p:cNvPr id="298" name="Google Shape;298;p66"/>
          <p:cNvPicPr preferRelativeResize="0"/>
          <p:nvPr/>
        </p:nvPicPr>
        <p:blipFill rotWithShape="1">
          <a:blip r:embed="rId3">
            <a:alphaModFix/>
          </a:blip>
          <a:srcRect b="0" l="0" r="0" t="0"/>
          <a:stretch/>
        </p:blipFill>
        <p:spPr>
          <a:xfrm>
            <a:off x="925075" y="2028225"/>
            <a:ext cx="2663875" cy="1545700"/>
          </a:xfrm>
          <a:prstGeom prst="rect">
            <a:avLst/>
          </a:prstGeom>
          <a:noFill/>
          <a:ln>
            <a:noFill/>
          </a:ln>
        </p:spPr>
      </p:pic>
      <p:pic>
        <p:nvPicPr>
          <p:cNvPr id="299" name="Google Shape;299;p66"/>
          <p:cNvPicPr preferRelativeResize="0"/>
          <p:nvPr/>
        </p:nvPicPr>
        <p:blipFill rotWithShape="1">
          <a:blip r:embed="rId4">
            <a:alphaModFix/>
          </a:blip>
          <a:srcRect b="0" l="0" r="0" t="0"/>
          <a:stretch/>
        </p:blipFill>
        <p:spPr>
          <a:xfrm>
            <a:off x="3769398" y="2237300"/>
            <a:ext cx="2166300" cy="12034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7"/>
          <p:cNvSpPr/>
          <p:nvPr/>
        </p:nvSpPr>
        <p:spPr>
          <a:xfrm>
            <a:off x="647400" y="1171650"/>
            <a:ext cx="7849200" cy="3334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7"/>
          <p:cNvSpPr txBox="1"/>
          <p:nvPr/>
        </p:nvSpPr>
        <p:spPr>
          <a:xfrm>
            <a:off x="331600" y="345975"/>
            <a:ext cx="8164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Ejemplo de tablas con relación</a:t>
            </a:r>
            <a:endParaRPr b="1" i="0" sz="3500" u="none" cap="none" strike="noStrike">
              <a:solidFill>
                <a:schemeClr val="lt1"/>
              </a:solidFill>
              <a:latin typeface="DM Sans"/>
              <a:ea typeface="DM Sans"/>
              <a:cs typeface="DM Sans"/>
              <a:sym typeface="DM Sans"/>
            </a:endParaRPr>
          </a:p>
        </p:txBody>
      </p:sp>
      <p:sp>
        <p:nvSpPr>
          <p:cNvPr id="306" name="Google Shape;306;p67"/>
          <p:cNvSpPr txBox="1"/>
          <p:nvPr/>
        </p:nvSpPr>
        <p:spPr>
          <a:xfrm>
            <a:off x="6116150" y="1471925"/>
            <a:ext cx="2166300" cy="16392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Es posible y lógico que podamos eliminar uno o más registros en la tabla friend, a pesar de que están relacionados con la tabla troops.</a:t>
            </a:r>
            <a:endParaRPr b="0"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¿Saben por qué?</a:t>
            </a:r>
            <a:endParaRPr b="0" i="0" sz="1350" u="none" cap="none" strike="noStrike">
              <a:solidFill>
                <a:srgbClr val="000000"/>
              </a:solidFill>
              <a:latin typeface="DM Sans"/>
              <a:ea typeface="DM Sans"/>
              <a:cs typeface="DM Sans"/>
              <a:sym typeface="DM Sans"/>
            </a:endParaRPr>
          </a:p>
        </p:txBody>
      </p:sp>
      <p:pic>
        <p:nvPicPr>
          <p:cNvPr id="307" name="Google Shape;307;p67"/>
          <p:cNvPicPr preferRelativeResize="0"/>
          <p:nvPr/>
        </p:nvPicPr>
        <p:blipFill rotWithShape="1">
          <a:blip r:embed="rId3">
            <a:alphaModFix/>
          </a:blip>
          <a:srcRect b="0" l="0" r="0" t="0"/>
          <a:stretch/>
        </p:blipFill>
        <p:spPr>
          <a:xfrm>
            <a:off x="1470650" y="1663400"/>
            <a:ext cx="3724450" cy="2175800"/>
          </a:xfrm>
          <a:prstGeom prst="rect">
            <a:avLst/>
          </a:prstGeom>
          <a:noFill/>
          <a:ln>
            <a:noFill/>
          </a:ln>
        </p:spPr>
      </p:pic>
      <p:sp>
        <p:nvSpPr>
          <p:cNvPr id="308" name="Google Shape;308;p67"/>
          <p:cNvSpPr/>
          <p:nvPr/>
        </p:nvSpPr>
        <p:spPr>
          <a:xfrm>
            <a:off x="1768454" y="3369455"/>
            <a:ext cx="3426600" cy="18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8"/>
          <p:cNvSpPr/>
          <p:nvPr/>
        </p:nvSpPr>
        <p:spPr>
          <a:xfrm>
            <a:off x="647400" y="1171650"/>
            <a:ext cx="7849200" cy="3334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8"/>
          <p:cNvSpPr txBox="1"/>
          <p:nvPr/>
        </p:nvSpPr>
        <p:spPr>
          <a:xfrm>
            <a:off x="331600" y="345975"/>
            <a:ext cx="8164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Ejemplo de tablas con relación</a:t>
            </a:r>
            <a:endParaRPr b="1" i="0" sz="3500" u="none" cap="none" strike="noStrike">
              <a:solidFill>
                <a:schemeClr val="lt1"/>
              </a:solidFill>
              <a:latin typeface="DM Sans"/>
              <a:ea typeface="DM Sans"/>
              <a:cs typeface="DM Sans"/>
              <a:sym typeface="DM Sans"/>
            </a:endParaRPr>
          </a:p>
        </p:txBody>
      </p:sp>
      <p:sp>
        <p:nvSpPr>
          <p:cNvPr id="315" name="Google Shape;315;p68"/>
          <p:cNvSpPr txBox="1"/>
          <p:nvPr/>
        </p:nvSpPr>
        <p:spPr>
          <a:xfrm>
            <a:off x="6116150" y="1471925"/>
            <a:ext cx="2166300" cy="16392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Pero no es posible o lógico que podamos eliminar uno o más registros de la tabla troops.</a:t>
            </a:r>
            <a:endParaRPr b="0"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¿Se imaginan por qué?</a:t>
            </a:r>
            <a:endParaRPr b="0" i="1" sz="2100" u="none" cap="none" strike="noStrike">
              <a:solidFill>
                <a:schemeClr val="dk1"/>
              </a:solidFill>
              <a:latin typeface="Helvetica Neue Light"/>
              <a:ea typeface="Helvetica Neue Light"/>
              <a:cs typeface="Helvetica Neue Light"/>
              <a:sym typeface="Helvetica Neue Light"/>
            </a:endParaRPr>
          </a:p>
          <a:p>
            <a:pPr indent="0" lvl="0" marL="0" marR="3810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16" name="Google Shape;316;p68"/>
          <p:cNvPicPr preferRelativeResize="0"/>
          <p:nvPr/>
        </p:nvPicPr>
        <p:blipFill rotWithShape="1">
          <a:blip r:embed="rId3">
            <a:alphaModFix/>
          </a:blip>
          <a:srcRect b="0" l="0" r="0" t="0"/>
          <a:stretch/>
        </p:blipFill>
        <p:spPr>
          <a:xfrm>
            <a:off x="2238118" y="1959497"/>
            <a:ext cx="2565550" cy="1425300"/>
          </a:xfrm>
          <a:prstGeom prst="rect">
            <a:avLst/>
          </a:prstGeom>
          <a:noFill/>
          <a:ln>
            <a:noFill/>
          </a:ln>
        </p:spPr>
      </p:pic>
      <p:sp>
        <p:nvSpPr>
          <p:cNvPr id="317" name="Google Shape;317;p68"/>
          <p:cNvSpPr/>
          <p:nvPr/>
        </p:nvSpPr>
        <p:spPr>
          <a:xfrm>
            <a:off x="2250975" y="2748671"/>
            <a:ext cx="2475600" cy="25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accent5"/>
                </a:solidFill>
                <a:latin typeface="DM Sans"/>
                <a:ea typeface="DM Sans"/>
                <a:cs typeface="DM Sans"/>
                <a:sym typeface="DM Sans"/>
              </a:rPr>
              <a:t>Funciones</a:t>
            </a:r>
            <a:endParaRPr b="1" i="0" sz="4000" u="none" cap="none" strike="noStrike">
              <a:solidFill>
                <a:schemeClr val="accent5"/>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7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28" name="Google Shape;328;p70"/>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Observemos el siguiente ejemplo sobre  Funciones: ejemplo de uso.</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grpSp>
        <p:nvGrpSpPr>
          <p:cNvPr id="329" name="Google Shape;329;p70"/>
          <p:cNvGrpSpPr/>
          <p:nvPr/>
        </p:nvGrpSpPr>
        <p:grpSpPr>
          <a:xfrm>
            <a:off x="473351" y="619523"/>
            <a:ext cx="738900" cy="738900"/>
            <a:chOff x="473351" y="619523"/>
            <a:chExt cx="738900" cy="738900"/>
          </a:xfrm>
        </p:grpSpPr>
        <p:sp>
          <p:nvSpPr>
            <p:cNvPr id="330" name="Google Shape;330;p7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7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32" name="Google Shape;332;p70"/>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Duración: </a:t>
            </a:r>
            <a:r>
              <a:rPr b="1" lang="es-419" sz="2000">
                <a:solidFill>
                  <a:schemeClr val="lt1"/>
                </a:solidFill>
                <a:latin typeface="DM Sans"/>
                <a:ea typeface="DM Sans"/>
                <a:cs typeface="DM Sans"/>
                <a:sym typeface="DM Sans"/>
              </a:rPr>
              <a:t>10 minutos</a:t>
            </a:r>
            <a:endParaRPr b="1" sz="2000">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Funciones: ejemplo de uso</a:t>
            </a:r>
            <a:endParaRPr b="1" i="0" sz="3500" u="none" cap="none" strike="noStrike">
              <a:solidFill>
                <a:schemeClr val="lt1"/>
              </a:solidFill>
              <a:latin typeface="DM Sans"/>
              <a:ea typeface="DM Sans"/>
              <a:cs typeface="DM Sans"/>
              <a:sym typeface="DM Sans"/>
            </a:endParaRPr>
          </a:p>
        </p:txBody>
      </p:sp>
      <p:sp>
        <p:nvSpPr>
          <p:cNvPr id="339" name="Google Shape;339;p71"/>
          <p:cNvSpPr txBox="1"/>
          <p:nvPr/>
        </p:nvSpPr>
        <p:spPr>
          <a:xfrm>
            <a:off x="5949025" y="1471400"/>
            <a:ext cx="216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Puedes crear, por ejemplo, una función que retorne la cantidad de integrantes que tiene una troop, pasando como parámetro el identificador de una troop.</a:t>
            </a:r>
            <a:endParaRPr b="0" i="0" sz="1350" u="none" cap="none" strike="noStrike">
              <a:solidFill>
                <a:srgbClr val="000000"/>
              </a:solidFill>
              <a:latin typeface="DM Sans"/>
              <a:ea typeface="DM Sans"/>
              <a:cs typeface="DM Sans"/>
              <a:sym typeface="DM Sans"/>
            </a:endParaRPr>
          </a:p>
        </p:txBody>
      </p:sp>
      <p:pic>
        <p:nvPicPr>
          <p:cNvPr id="340" name="Google Shape;340;p71"/>
          <p:cNvPicPr preferRelativeResize="0"/>
          <p:nvPr/>
        </p:nvPicPr>
        <p:blipFill rotWithShape="1">
          <a:blip r:embed="rId3">
            <a:alphaModFix/>
          </a:blip>
          <a:srcRect b="0" l="0" r="0" t="0"/>
          <a:stretch/>
        </p:blipFill>
        <p:spPr>
          <a:xfrm>
            <a:off x="1060125" y="1760975"/>
            <a:ext cx="4757625" cy="1621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59" name="Google Shape;159;p54"/>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60" name="Google Shape;160;p54"/>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Reconocer</a:t>
            </a:r>
            <a:r>
              <a:rPr b="0" i="0" lang="es-419" sz="1350" u="none" cap="none" strike="noStrike">
                <a:solidFill>
                  <a:schemeClr val="lt1"/>
                </a:solidFill>
                <a:latin typeface="DM Sans"/>
                <a:ea typeface="DM Sans"/>
                <a:cs typeface="DM Sans"/>
                <a:sym typeface="DM Sans"/>
              </a:rPr>
              <a:t> los objetos que componen una base de datos.</a:t>
            </a:r>
            <a:endParaRPr b="0" i="0" sz="1350" u="none" cap="none" strike="noStrike">
              <a:solidFill>
                <a:schemeClr val="lt1"/>
              </a:solidFill>
              <a:latin typeface="DM Sans"/>
              <a:ea typeface="DM Sans"/>
              <a:cs typeface="DM Sans"/>
              <a:sym typeface="DM Sans"/>
            </a:endParaRPr>
          </a:p>
        </p:txBody>
      </p:sp>
      <p:pic>
        <p:nvPicPr>
          <p:cNvPr id="161" name="Google Shape;161;p54"/>
          <p:cNvPicPr preferRelativeResize="0"/>
          <p:nvPr/>
        </p:nvPicPr>
        <p:blipFill rotWithShape="1">
          <a:blip r:embed="rId3">
            <a:alphaModFix/>
          </a:blip>
          <a:srcRect b="0" l="0" r="0" t="0"/>
          <a:stretch/>
        </p:blipFill>
        <p:spPr>
          <a:xfrm>
            <a:off x="2172138" y="2635913"/>
            <a:ext cx="196975" cy="196975"/>
          </a:xfrm>
          <a:prstGeom prst="rect">
            <a:avLst/>
          </a:prstGeom>
          <a:noFill/>
          <a:ln>
            <a:noFill/>
          </a:ln>
        </p:spPr>
      </p:pic>
      <p:sp>
        <p:nvSpPr>
          <p:cNvPr id="162" name="Google Shape;162;p54"/>
          <p:cNvSpPr txBox="1"/>
          <p:nvPr/>
        </p:nvSpPr>
        <p:spPr>
          <a:xfrm>
            <a:off x="2690561" y="2571738"/>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Identificar para qué y en qué momento se debe implementar cada uno de ellos.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cxnSp>
        <p:nvCxnSpPr>
          <p:cNvPr id="163" name="Google Shape;163;p54"/>
          <p:cNvCxnSpPr>
            <a:stCxn id="159" idx="2"/>
            <a:endCxn id="161" idx="0"/>
          </p:cNvCxnSpPr>
          <p:nvPr/>
        </p:nvCxnSpPr>
        <p:spPr>
          <a:xfrm flipH="1" rot="-5400000">
            <a:off x="1824376" y="2188838"/>
            <a:ext cx="893700" cy="600"/>
          </a:xfrm>
          <a:prstGeom prst="bentConnector3">
            <a:avLst>
              <a:gd fmla="val 49996"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Funciones: disponibilidad</a:t>
            </a:r>
            <a:endParaRPr b="1" i="0" sz="4000" u="none" cap="none" strike="noStrike">
              <a:solidFill>
                <a:schemeClr val="dk1"/>
              </a:solidFill>
              <a:latin typeface="DM Sans"/>
              <a:ea typeface="DM Sans"/>
              <a:cs typeface="DM Sans"/>
              <a:sym typeface="DM Sans"/>
            </a:endParaRPr>
          </a:p>
        </p:txBody>
      </p:sp>
      <p:sp>
        <p:nvSpPr>
          <p:cNvPr id="346" name="Google Shape;346;p72"/>
          <p:cNvSpPr txBox="1"/>
          <p:nvPr/>
        </p:nvSpPr>
        <p:spPr>
          <a:xfrm>
            <a:off x="457725" y="2516425"/>
            <a:ext cx="473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Las funciones se almacenan en el apartado homónimo de los objetos de la DB.</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Sólo están disponibles en el Schema donde fueron creadas.</a:t>
            </a:r>
            <a:endParaRPr b="0" i="0" sz="1350" u="none" cap="none" strike="noStrike">
              <a:solidFill>
                <a:srgbClr val="000000"/>
              </a:solidFill>
              <a:latin typeface="DM Sans"/>
              <a:ea typeface="DM Sans"/>
              <a:cs typeface="DM Sans"/>
              <a:sym typeface="DM Sans"/>
            </a:endParaRPr>
          </a:p>
        </p:txBody>
      </p:sp>
      <p:pic>
        <p:nvPicPr>
          <p:cNvPr id="347" name="Google Shape;347;p72"/>
          <p:cNvPicPr preferRelativeResize="0"/>
          <p:nvPr/>
        </p:nvPicPr>
        <p:blipFill rotWithShape="1">
          <a:blip r:embed="rId3">
            <a:alphaModFix/>
          </a:blip>
          <a:srcRect b="0" l="0" r="0" t="0"/>
          <a:stretch/>
        </p:blipFill>
        <p:spPr>
          <a:xfrm>
            <a:off x="5690049" y="728150"/>
            <a:ext cx="2672650" cy="368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7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accent6"/>
                </a:solidFill>
                <a:latin typeface="DM Sans"/>
                <a:ea typeface="DM Sans"/>
                <a:cs typeface="DM Sans"/>
                <a:sym typeface="DM Sans"/>
              </a:rPr>
              <a:t>Triggers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7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58" name="Google Shape;358;p7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419" sz="2500">
                <a:solidFill>
                  <a:srgbClr val="B7B7B7"/>
                </a:solidFill>
                <a:latin typeface="DM Sans"/>
                <a:ea typeface="DM Sans"/>
                <a:cs typeface="DM Sans"/>
                <a:sym typeface="DM Sans"/>
              </a:rPr>
              <a:t>Observemos el siguiente ejemplo sobre esquema con interacción de un trigger.  </a:t>
            </a:r>
            <a:endParaRPr b="0" i="0" sz="2500" u="none" cap="none" strike="noStrike">
              <a:solidFill>
                <a:srgbClr val="B7B7B7"/>
              </a:solidFill>
              <a:latin typeface="DM Sans"/>
              <a:ea typeface="DM Sans"/>
              <a:cs typeface="DM Sans"/>
              <a:sym typeface="DM Sans"/>
            </a:endParaRPr>
          </a:p>
        </p:txBody>
      </p:sp>
      <p:grpSp>
        <p:nvGrpSpPr>
          <p:cNvPr id="359" name="Google Shape;359;p74"/>
          <p:cNvGrpSpPr/>
          <p:nvPr/>
        </p:nvGrpSpPr>
        <p:grpSpPr>
          <a:xfrm>
            <a:off x="473351" y="619523"/>
            <a:ext cx="738900" cy="738900"/>
            <a:chOff x="473351" y="619523"/>
            <a:chExt cx="738900" cy="738900"/>
          </a:xfrm>
        </p:grpSpPr>
        <p:sp>
          <p:nvSpPr>
            <p:cNvPr id="360" name="Google Shape;360;p7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1" name="Google Shape;361;p7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62" name="Google Shape;362;p7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Duración: </a:t>
            </a:r>
            <a:r>
              <a:rPr b="1" lang="es-419" sz="2000">
                <a:solidFill>
                  <a:schemeClr val="lt1"/>
                </a:solidFill>
                <a:latin typeface="DM Sans"/>
                <a:ea typeface="DM Sans"/>
                <a:cs typeface="DM Sans"/>
                <a:sym typeface="DM Sans"/>
              </a:rPr>
              <a:t>10</a:t>
            </a:r>
            <a:r>
              <a:rPr b="1" lang="es-419" sz="2000">
                <a:solidFill>
                  <a:schemeClr val="lt1"/>
                </a:solidFill>
                <a:latin typeface="DM Sans"/>
                <a:ea typeface="DM Sans"/>
                <a:cs typeface="DM Sans"/>
                <a:sym typeface="DM Sans"/>
              </a:rPr>
              <a:t> minutos</a:t>
            </a:r>
            <a:endParaRPr b="1" sz="2000">
              <a:solidFill>
                <a:schemeClr val="lt1"/>
              </a:solidFill>
              <a:latin typeface="DM Sans"/>
              <a:ea typeface="DM Sans"/>
              <a:cs typeface="DM Sans"/>
              <a:sym typeface="DM Sans"/>
            </a:endParaRPr>
          </a:p>
        </p:txBody>
      </p:sp>
      <p:pic>
        <p:nvPicPr>
          <p:cNvPr id="363" name="Google Shape;363;p74" title="ícono de ejemplo en vivo"/>
          <p:cNvPicPr preferRelativeResize="0"/>
          <p:nvPr/>
        </p:nvPicPr>
        <p:blipFill>
          <a:blip r:embed="rId3">
            <a:alphaModFix/>
          </a:blip>
          <a:stretch>
            <a:fillRect/>
          </a:stretch>
        </p:blipFill>
        <p:spPr>
          <a:xfrm>
            <a:off x="152400" y="152400"/>
            <a:ext cx="457200" cy="45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75"/>
          <p:cNvSpPr/>
          <p:nvPr/>
        </p:nvSpPr>
        <p:spPr>
          <a:xfrm>
            <a:off x="647400" y="1425550"/>
            <a:ext cx="7849200" cy="3081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5"/>
          <p:cNvSpPr txBox="1"/>
          <p:nvPr/>
        </p:nvSpPr>
        <p:spPr>
          <a:xfrm>
            <a:off x="1461300" y="26977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Esquema con interacción de un trigger</a:t>
            </a:r>
            <a:endParaRPr b="1" i="0" sz="3500" u="none" cap="none" strike="noStrike">
              <a:solidFill>
                <a:schemeClr val="lt1"/>
              </a:solidFill>
              <a:latin typeface="DM Sans"/>
              <a:ea typeface="DM Sans"/>
              <a:cs typeface="DM Sans"/>
              <a:sym typeface="DM Sans"/>
            </a:endParaRPr>
          </a:p>
        </p:txBody>
      </p:sp>
      <p:sp>
        <p:nvSpPr>
          <p:cNvPr id="370" name="Google Shape;370;p75"/>
          <p:cNvSpPr txBox="1"/>
          <p:nvPr/>
        </p:nvSpPr>
        <p:spPr>
          <a:xfrm>
            <a:off x="5949025" y="1733100"/>
            <a:ext cx="216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 el trigger se ejecuta cuando se realiza una inserción sobre la tabla troops. Si la description es null, el trigger altera su valor ingresando ‘default description’.</a:t>
            </a:r>
            <a:endParaRPr b="0" i="0" sz="1350" u="none" cap="none" strike="noStrike">
              <a:solidFill>
                <a:srgbClr val="000000"/>
              </a:solidFill>
              <a:latin typeface="DM Sans"/>
              <a:ea typeface="DM Sans"/>
              <a:cs typeface="DM Sans"/>
              <a:sym typeface="DM Sans"/>
            </a:endParaRPr>
          </a:p>
        </p:txBody>
      </p:sp>
      <p:pic>
        <p:nvPicPr>
          <p:cNvPr id="371" name="Google Shape;371;p75"/>
          <p:cNvPicPr preferRelativeResize="0"/>
          <p:nvPr/>
        </p:nvPicPr>
        <p:blipFill rotWithShape="1">
          <a:blip r:embed="rId3">
            <a:alphaModFix/>
          </a:blip>
          <a:srcRect b="0" l="0" r="0" t="0"/>
          <a:stretch/>
        </p:blipFill>
        <p:spPr>
          <a:xfrm>
            <a:off x="921575" y="1614738"/>
            <a:ext cx="4743450" cy="2771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76"/>
          <p:cNvSpPr/>
          <p:nvPr/>
        </p:nvSpPr>
        <p:spPr>
          <a:xfrm>
            <a:off x="647400" y="1425550"/>
            <a:ext cx="7849200" cy="3081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76"/>
          <p:cNvSpPr txBox="1"/>
          <p:nvPr/>
        </p:nvSpPr>
        <p:spPr>
          <a:xfrm>
            <a:off x="1461300" y="26977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Esquema con interacción de un trigger</a:t>
            </a:r>
            <a:endParaRPr b="1" i="0" sz="3500" u="none" cap="none" strike="noStrike">
              <a:solidFill>
                <a:schemeClr val="lt1"/>
              </a:solidFill>
              <a:latin typeface="DM Sans"/>
              <a:ea typeface="DM Sans"/>
              <a:cs typeface="DM Sans"/>
              <a:sym typeface="DM Sans"/>
            </a:endParaRPr>
          </a:p>
        </p:txBody>
      </p:sp>
      <p:sp>
        <p:nvSpPr>
          <p:cNvPr id="378" name="Google Shape;378;p76"/>
          <p:cNvSpPr txBox="1"/>
          <p:nvPr/>
        </p:nvSpPr>
        <p:spPr>
          <a:xfrm>
            <a:off x="6177625" y="1656900"/>
            <a:ext cx="2166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 para testear el disparador</a:t>
            </a:r>
            <a:endParaRPr b="0" i="0" sz="1350" u="none" cap="none" strike="noStrike">
              <a:solidFill>
                <a:srgbClr val="000000"/>
              </a:solidFill>
              <a:latin typeface="DM Sans"/>
              <a:ea typeface="DM Sans"/>
              <a:cs typeface="DM Sans"/>
              <a:sym typeface="DM Sans"/>
            </a:endParaRPr>
          </a:p>
        </p:txBody>
      </p:sp>
      <p:pic>
        <p:nvPicPr>
          <p:cNvPr id="379" name="Google Shape;379;p76"/>
          <p:cNvPicPr preferRelativeResize="0"/>
          <p:nvPr/>
        </p:nvPicPr>
        <p:blipFill rotWithShape="1">
          <a:blip r:embed="rId3">
            <a:alphaModFix/>
          </a:blip>
          <a:srcRect b="0" l="0" r="0" t="0"/>
          <a:stretch/>
        </p:blipFill>
        <p:spPr>
          <a:xfrm>
            <a:off x="838825" y="1570625"/>
            <a:ext cx="5248275" cy="2790825"/>
          </a:xfrm>
          <a:prstGeom prst="rect">
            <a:avLst/>
          </a:prstGeom>
          <a:noFill/>
          <a:ln>
            <a:noFill/>
          </a:ln>
        </p:spPr>
      </p:pic>
      <p:sp>
        <p:nvSpPr>
          <p:cNvPr id="380" name="Google Shape;380;p76"/>
          <p:cNvSpPr/>
          <p:nvPr/>
        </p:nvSpPr>
        <p:spPr>
          <a:xfrm>
            <a:off x="1039475" y="4011188"/>
            <a:ext cx="1437600" cy="25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pSp>
        <p:nvGrpSpPr>
          <p:cNvPr id="385" name="Google Shape;385;p77"/>
          <p:cNvGrpSpPr/>
          <p:nvPr/>
        </p:nvGrpSpPr>
        <p:grpSpPr>
          <a:xfrm>
            <a:off x="473370" y="619431"/>
            <a:ext cx="738905" cy="738905"/>
            <a:chOff x="575612" y="1950748"/>
            <a:chExt cx="431100" cy="431100"/>
          </a:xfrm>
        </p:grpSpPr>
        <p:sp>
          <p:nvSpPr>
            <p:cNvPr id="386" name="Google Shape;386;p7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p77"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88" name="Google Shape;388;p7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389" name="Google Shape;389;p77"/>
          <p:cNvSpPr txBox="1"/>
          <p:nvPr/>
        </p:nvSpPr>
        <p:spPr>
          <a:xfrm>
            <a:off x="473350" y="1626100"/>
            <a:ext cx="76911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Entendiendo la lógica de los Triggers y cómo aplicarlos, pensemos un esquema (o dos) donde debamos aplicar un Trigger utilizando </a:t>
            </a:r>
            <a:r>
              <a:rPr b="0" i="0" lang="es-419" sz="2500" u="none" cap="none" strike="noStrike">
                <a:solidFill>
                  <a:srgbClr val="B7B7B7"/>
                </a:solidFill>
                <a:latin typeface="Consolas"/>
                <a:ea typeface="Consolas"/>
                <a:cs typeface="Consolas"/>
                <a:sym typeface="Consolas"/>
              </a:rPr>
              <a:t>AFTER</a:t>
            </a:r>
            <a:r>
              <a:rPr b="0" i="0" lang="es-419" sz="2500" u="none" cap="none" strike="noStrike">
                <a:solidFill>
                  <a:srgbClr val="B7B7B7"/>
                </a:solidFill>
                <a:latin typeface="DM Sans"/>
                <a:ea typeface="DM Sans"/>
                <a:cs typeface="DM Sans"/>
                <a:sym typeface="DM Sans"/>
              </a:rPr>
              <a:t>, y uno utilizando </a:t>
            </a:r>
            <a:r>
              <a:rPr b="0" i="0" lang="es-419" sz="2500" u="none" cap="none" strike="noStrike">
                <a:solidFill>
                  <a:srgbClr val="B7B7B7"/>
                </a:solidFill>
                <a:latin typeface="Consolas"/>
                <a:ea typeface="Consolas"/>
                <a:cs typeface="Consolas"/>
                <a:sym typeface="Consolas"/>
              </a:rPr>
              <a:t>BEFORE</a:t>
            </a:r>
            <a:r>
              <a:rPr b="0" i="0" lang="es-419" sz="2500" u="none" cap="none" strike="noStrike">
                <a:solidFill>
                  <a:srgbClr val="B7B7B7"/>
                </a:solidFill>
                <a:latin typeface="DM Sans"/>
                <a:ea typeface="DM Sans"/>
                <a:cs typeface="DM Sans"/>
                <a:sym typeface="DM Sans"/>
              </a:rPr>
              <a:t>.</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Junto con el esquema a pensar, debemos contemplar también la o las tablas involucradas que serán afectadas y/o escuchadas por el trigger.</a:t>
            </a:r>
            <a:endParaRPr b="0" i="0" sz="2500" u="none" cap="none" strike="noStrike">
              <a:solidFill>
                <a:srgbClr val="B7B7B7"/>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78"/>
          <p:cNvGrpSpPr/>
          <p:nvPr/>
        </p:nvGrpSpPr>
        <p:grpSpPr>
          <a:xfrm>
            <a:off x="4202556" y="994173"/>
            <a:ext cx="738900" cy="738900"/>
            <a:chOff x="974706" y="2467173"/>
            <a:chExt cx="738900" cy="738900"/>
          </a:xfrm>
        </p:grpSpPr>
        <p:sp>
          <p:nvSpPr>
            <p:cNvPr id="395" name="Google Shape;395;p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6" name="Google Shape;396;p7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97" name="Google Shape;397;p78"/>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Implementación y uso de un diagrama E-R</a:t>
            </a:r>
            <a:endParaRPr b="1" i="0" sz="4000" u="none" cap="none" strike="noStrike">
              <a:solidFill>
                <a:schemeClr val="dk1"/>
              </a:solidFill>
              <a:highlight>
                <a:srgbClr val="EAFF6A"/>
              </a:highlight>
              <a:latin typeface="DM Sans"/>
              <a:ea typeface="DM Sans"/>
              <a:cs typeface="DM Sans"/>
              <a:sym typeface="DM Sans"/>
            </a:endParaRPr>
          </a:p>
        </p:txBody>
      </p:sp>
      <p:sp>
        <p:nvSpPr>
          <p:cNvPr id="398" name="Google Shape;398;p7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79"/>
          <p:cNvGrpSpPr/>
          <p:nvPr/>
        </p:nvGrpSpPr>
        <p:grpSpPr>
          <a:xfrm>
            <a:off x="457347" y="468297"/>
            <a:ext cx="431074" cy="431074"/>
            <a:chOff x="974706" y="2467173"/>
            <a:chExt cx="738900" cy="738900"/>
          </a:xfrm>
        </p:grpSpPr>
        <p:sp>
          <p:nvSpPr>
            <p:cNvPr id="404" name="Google Shape;404;p7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5" name="Google Shape;405;p7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06" name="Google Shape;406;p79"/>
          <p:cNvSpPr txBox="1"/>
          <p:nvPr/>
        </p:nvSpPr>
        <p:spPr>
          <a:xfrm>
            <a:off x="501450" y="1081750"/>
            <a:ext cx="7408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Implementación y uso de un diagrama E-R</a:t>
            </a:r>
            <a:endParaRPr b="1" i="0" sz="4000" u="none" cap="none" strike="noStrike">
              <a:solidFill>
                <a:schemeClr val="dk1"/>
              </a:solidFill>
              <a:latin typeface="DM Sans"/>
              <a:ea typeface="DM Sans"/>
              <a:cs typeface="DM Sans"/>
              <a:sym typeface="DM Sans"/>
            </a:endParaRPr>
          </a:p>
        </p:txBody>
      </p:sp>
      <p:pic>
        <p:nvPicPr>
          <p:cNvPr id="407" name="Google Shape;407;p7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08" name="Google Shape;408;p79"/>
          <p:cNvSpPr txBox="1"/>
          <p:nvPr/>
        </p:nvSpPr>
        <p:spPr>
          <a:xfrm>
            <a:off x="549525" y="2710950"/>
            <a:ext cx="73128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Recuperando el Diagrama E-R que realizamos en la Clase 2, y con los conocimientos adquiridos hasta ahora, crear una base de datos nueva, integrando a la misma las tablas realizadas en este diagrama E-R.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Tengan presente que cada una de las tablas deberá tener, como mínimo, unos 3 campos. Si tienen o deseas agregarles más, mejor aún.</a:t>
            </a:r>
            <a:endParaRPr b="0" i="0" sz="1350" u="none" cap="none" strike="noStrike">
              <a:solidFill>
                <a:srgbClr val="000000"/>
              </a:solidFill>
              <a:latin typeface="DM Sans"/>
              <a:ea typeface="DM Sans"/>
              <a:cs typeface="DM Sans"/>
              <a:sym typeface="DM Sans"/>
            </a:endParaRPr>
          </a:p>
        </p:txBody>
      </p:sp>
      <p:sp>
        <p:nvSpPr>
          <p:cNvPr id="409" name="Google Shape;409;p7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8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accent5"/>
                </a:solidFill>
                <a:latin typeface="DM Sans"/>
                <a:ea typeface="DM Sans"/>
                <a:cs typeface="DM Sans"/>
                <a:sym typeface="DM Sans"/>
              </a:rPr>
              <a:t>Tablas</a:t>
            </a:r>
            <a:endParaRPr b="1" i="0" sz="4000" u="none" cap="none" strike="noStrike">
              <a:solidFill>
                <a:schemeClr val="accent5"/>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8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20" name="Google Shape;420;p81"/>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¡Vamos a practicar un poco!</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Ejemplo en vivo de Tablas de hecho y </a:t>
            </a:r>
            <a:r>
              <a:rPr lang="es-419" sz="2500">
                <a:solidFill>
                  <a:srgbClr val="B7B7B7"/>
                </a:solidFill>
                <a:latin typeface="DM Sans"/>
                <a:ea typeface="DM Sans"/>
                <a:cs typeface="DM Sans"/>
                <a:sym typeface="DM Sans"/>
              </a:rPr>
              <a:t>d</a:t>
            </a:r>
            <a:r>
              <a:rPr b="0" i="0" lang="es-419" sz="2500" u="none" cap="none" strike="noStrike">
                <a:solidFill>
                  <a:srgbClr val="B7B7B7"/>
                </a:solidFill>
                <a:latin typeface="DM Sans"/>
                <a:ea typeface="DM Sans"/>
                <a:cs typeface="DM Sans"/>
                <a:sym typeface="DM Sans"/>
              </a:rPr>
              <a:t>imensionales</a:t>
            </a:r>
            <a:endParaRPr b="1" i="0" sz="2500" u="none" cap="none" strike="noStrike">
              <a:solidFill>
                <a:srgbClr val="B7B7B7"/>
              </a:solidFill>
              <a:latin typeface="Helvetica Neue"/>
              <a:ea typeface="Helvetica Neue"/>
              <a:cs typeface="Helvetica Neue"/>
              <a:sym typeface="Helvetica Neue"/>
            </a:endParaRPr>
          </a:p>
        </p:txBody>
      </p:sp>
      <p:grpSp>
        <p:nvGrpSpPr>
          <p:cNvPr id="421" name="Google Shape;421;p81"/>
          <p:cNvGrpSpPr/>
          <p:nvPr/>
        </p:nvGrpSpPr>
        <p:grpSpPr>
          <a:xfrm>
            <a:off x="473351" y="619523"/>
            <a:ext cx="738900" cy="738900"/>
            <a:chOff x="473351" y="619523"/>
            <a:chExt cx="738900" cy="738900"/>
          </a:xfrm>
        </p:grpSpPr>
        <p:sp>
          <p:nvSpPr>
            <p:cNvPr id="422" name="Google Shape;422;p8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3" name="Google Shape;423;p8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55"/>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69" name="Google Shape;169;p55"/>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70" name="Google Shape;170;p55"/>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Conocer</a:t>
            </a:r>
            <a:r>
              <a:rPr b="0" i="0" lang="es-419" sz="1350" u="none" cap="none" strike="noStrike">
                <a:solidFill>
                  <a:schemeClr val="lt1"/>
                </a:solidFill>
                <a:latin typeface="DM Sans"/>
                <a:ea typeface="DM Sans"/>
                <a:cs typeface="DM Sans"/>
                <a:sym typeface="DM Sans"/>
              </a:rPr>
              <a:t> los conceptos generales.</a:t>
            </a:r>
            <a:endParaRPr b="1" i="0" sz="1350" u="none" cap="none" strike="noStrike">
              <a:solidFill>
                <a:schemeClr val="lt1"/>
              </a:solidFill>
              <a:latin typeface="DM Sans"/>
              <a:ea typeface="DM Sans"/>
              <a:cs typeface="DM Sans"/>
              <a:sym typeface="DM Sans"/>
            </a:endParaRPr>
          </a:p>
        </p:txBody>
      </p:sp>
      <p:pic>
        <p:nvPicPr>
          <p:cNvPr id="171" name="Google Shape;171;p55"/>
          <p:cNvPicPr preferRelativeResize="0"/>
          <p:nvPr/>
        </p:nvPicPr>
        <p:blipFill rotWithShape="1">
          <a:blip r:embed="rId3">
            <a:alphaModFix/>
          </a:blip>
          <a:srcRect b="0" l="0" r="0" t="0"/>
          <a:stretch/>
        </p:blipFill>
        <p:spPr>
          <a:xfrm>
            <a:off x="2172138" y="2277625"/>
            <a:ext cx="196975" cy="196975"/>
          </a:xfrm>
          <a:prstGeom prst="rect">
            <a:avLst/>
          </a:prstGeom>
          <a:noFill/>
          <a:ln>
            <a:noFill/>
          </a:ln>
        </p:spPr>
      </p:pic>
      <p:sp>
        <p:nvSpPr>
          <p:cNvPr id="172" name="Google Shape;172;p55"/>
          <p:cNvSpPr txBox="1"/>
          <p:nvPr/>
        </p:nvSpPr>
        <p:spPr>
          <a:xfrm>
            <a:off x="2690561" y="21819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Identificar</a:t>
            </a:r>
            <a:r>
              <a:rPr b="0" i="0" lang="es-419" sz="1350" u="none" cap="none" strike="noStrike">
                <a:solidFill>
                  <a:schemeClr val="lt1"/>
                </a:solidFill>
                <a:latin typeface="DM Sans"/>
                <a:ea typeface="DM Sans"/>
                <a:cs typeface="DM Sans"/>
                <a:sym typeface="DM Sans"/>
              </a:rPr>
              <a:t> los diferentes tipos de tablas.</a:t>
            </a:r>
            <a:endParaRPr b="0" i="0" sz="1350" u="none" cap="none" strike="noStrike">
              <a:solidFill>
                <a:schemeClr val="lt1"/>
              </a:solidFill>
              <a:latin typeface="DM Sans"/>
              <a:ea typeface="DM Sans"/>
              <a:cs typeface="DM Sans"/>
              <a:sym typeface="DM Sans"/>
            </a:endParaRPr>
          </a:p>
        </p:txBody>
      </p:sp>
      <p:pic>
        <p:nvPicPr>
          <p:cNvPr id="173" name="Google Shape;173;p55"/>
          <p:cNvPicPr preferRelativeResize="0"/>
          <p:nvPr/>
        </p:nvPicPr>
        <p:blipFill rotWithShape="1">
          <a:blip r:embed="rId3">
            <a:alphaModFix/>
          </a:blip>
          <a:srcRect b="0" l="0" r="0" t="0"/>
          <a:stretch/>
        </p:blipFill>
        <p:spPr>
          <a:xfrm>
            <a:off x="2172738" y="3060100"/>
            <a:ext cx="196975" cy="196975"/>
          </a:xfrm>
          <a:prstGeom prst="rect">
            <a:avLst/>
          </a:prstGeom>
          <a:noFill/>
          <a:ln>
            <a:noFill/>
          </a:ln>
        </p:spPr>
      </p:pic>
      <p:sp>
        <p:nvSpPr>
          <p:cNvPr id="174" name="Google Shape;174;p55"/>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Identificar los tipos de relación.</a:t>
            </a:r>
            <a:endParaRPr b="0" i="0" sz="1350" u="none" cap="none" strike="noStrike">
              <a:solidFill>
                <a:schemeClr val="lt1"/>
              </a:solidFill>
              <a:latin typeface="DM Sans"/>
              <a:ea typeface="DM Sans"/>
              <a:cs typeface="DM Sans"/>
              <a:sym typeface="DM Sans"/>
            </a:endParaRPr>
          </a:p>
        </p:txBody>
      </p:sp>
      <p:cxnSp>
        <p:nvCxnSpPr>
          <p:cNvPr id="175" name="Google Shape;175;p55"/>
          <p:cNvCxnSpPr>
            <a:stCxn id="169" idx="2"/>
            <a:endCxn id="171" idx="0"/>
          </p:cNvCxnSpPr>
          <p:nvPr/>
        </p:nvCxnSpPr>
        <p:spPr>
          <a:xfrm flipH="1" rot="-5400000">
            <a:off x="2003626" y="2009588"/>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cxnSp>
        <p:nvCxnSpPr>
          <p:cNvPr id="176" name="Google Shape;176;p55"/>
          <p:cNvCxnSpPr>
            <a:stCxn id="171" idx="2"/>
            <a:endCxn id="173" idx="0"/>
          </p:cNvCxnSpPr>
          <p:nvPr/>
        </p:nvCxnSpPr>
        <p:spPr>
          <a:xfrm flipH="1" rot="-5400000">
            <a:off x="1978126" y="2767100"/>
            <a:ext cx="585600" cy="600"/>
          </a:xfrm>
          <a:prstGeom prst="bentConnector3">
            <a:avLst>
              <a:gd fmla="val 4999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8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Tablas de hecho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8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8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Tabla de hecho: ejemplo</a:t>
            </a:r>
            <a:endParaRPr b="1" i="0" sz="3500" u="none" cap="none" strike="noStrike">
              <a:solidFill>
                <a:schemeClr val="lt1"/>
              </a:solidFill>
              <a:latin typeface="DM Sans"/>
              <a:ea typeface="DM Sans"/>
              <a:cs typeface="DM Sans"/>
              <a:sym typeface="DM Sans"/>
            </a:endParaRPr>
          </a:p>
        </p:txBody>
      </p:sp>
      <p:sp>
        <p:nvSpPr>
          <p:cNvPr id="435" name="Google Shape;435;p83"/>
          <p:cNvSpPr txBox="1"/>
          <p:nvPr/>
        </p:nvSpPr>
        <p:spPr>
          <a:xfrm>
            <a:off x="972125" y="1404838"/>
            <a:ext cx="23973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Imaginemos que existe una tabla de games_completed (no normalizada), que contiene los datos de first_name, last_name de los jugadores, name de los videojuegos que han finalizado, y la cantidad de juegos completados que tiene cada uno. Esta información podría reflejarse directamente en una tabla de hecho:</a:t>
            </a:r>
            <a:endParaRPr b="0" i="0" sz="1350" u="none" cap="none" strike="noStrike">
              <a:solidFill>
                <a:srgbClr val="000000"/>
              </a:solidFill>
              <a:latin typeface="DM Sans"/>
              <a:ea typeface="DM Sans"/>
              <a:cs typeface="DM Sans"/>
              <a:sym typeface="DM Sans"/>
            </a:endParaRPr>
          </a:p>
        </p:txBody>
      </p:sp>
      <p:pic>
        <p:nvPicPr>
          <p:cNvPr id="436" name="Google Shape;436;p83"/>
          <p:cNvPicPr preferRelativeResize="0"/>
          <p:nvPr/>
        </p:nvPicPr>
        <p:blipFill rotWithShape="1">
          <a:blip r:embed="rId3">
            <a:alphaModFix/>
          </a:blip>
          <a:srcRect b="0" l="0" r="0" t="0"/>
          <a:stretch/>
        </p:blipFill>
        <p:spPr>
          <a:xfrm>
            <a:off x="3509299" y="1905850"/>
            <a:ext cx="4683175" cy="1884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Tablas dimensionales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5"/>
          <p:cNvSpPr txBox="1"/>
          <p:nvPr/>
        </p:nvSpPr>
        <p:spPr>
          <a:xfrm>
            <a:off x="1189500" y="345975"/>
            <a:ext cx="6765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Tablas dimensionales: ejemplo</a:t>
            </a:r>
            <a:endParaRPr b="1" i="0" sz="3500" u="none" cap="none" strike="noStrike">
              <a:solidFill>
                <a:schemeClr val="lt1"/>
              </a:solidFill>
              <a:latin typeface="DM Sans"/>
              <a:ea typeface="DM Sans"/>
              <a:cs typeface="DM Sans"/>
              <a:sym typeface="DM Sans"/>
            </a:endParaRPr>
          </a:p>
        </p:txBody>
      </p:sp>
      <p:sp>
        <p:nvSpPr>
          <p:cNvPr id="448" name="Google Shape;448;p85"/>
          <p:cNvSpPr txBox="1"/>
          <p:nvPr/>
        </p:nvSpPr>
        <p:spPr>
          <a:xfrm>
            <a:off x="5949025" y="1511225"/>
            <a:ext cx="216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La tabla del centro representa la tabla de hecho </a:t>
            </a:r>
            <a:r>
              <a:rPr b="0" i="0" lang="es-419" sz="1350" u="none" cap="none" strike="noStrike">
                <a:solidFill>
                  <a:srgbClr val="000000"/>
                </a:solidFill>
                <a:latin typeface="Consolas"/>
                <a:ea typeface="Consolas"/>
                <a:cs typeface="Consolas"/>
                <a:sym typeface="Consolas"/>
              </a:rPr>
              <a:t>games_completed</a:t>
            </a:r>
            <a:r>
              <a:rPr b="0" i="0" lang="es-419" sz="1350" u="none" cap="none" strike="noStrike">
                <a:solidFill>
                  <a:srgbClr val="000000"/>
                </a:solidFill>
                <a:latin typeface="DM Sans"/>
                <a:ea typeface="DM Sans"/>
                <a:cs typeface="DM Sans"/>
                <a:sym typeface="DM Sans"/>
              </a:rPr>
              <a:t>, mientras que el resto de las tablas, que aportan información detallada, son las Tablas Dimensionales.</a:t>
            </a:r>
            <a:endParaRPr b="0" i="0" sz="1350" u="none" cap="none" strike="noStrike">
              <a:solidFill>
                <a:srgbClr val="000000"/>
              </a:solidFill>
              <a:latin typeface="DM Sans"/>
              <a:ea typeface="DM Sans"/>
              <a:cs typeface="DM Sans"/>
              <a:sym typeface="DM Sans"/>
            </a:endParaRPr>
          </a:p>
        </p:txBody>
      </p:sp>
      <p:pic>
        <p:nvPicPr>
          <p:cNvPr id="449" name="Google Shape;449;p85"/>
          <p:cNvPicPr preferRelativeResize="0"/>
          <p:nvPr/>
        </p:nvPicPr>
        <p:blipFill rotWithShape="1">
          <a:blip r:embed="rId3">
            <a:alphaModFix/>
          </a:blip>
          <a:srcRect b="0" l="0" r="0" t="0"/>
          <a:stretch/>
        </p:blipFill>
        <p:spPr>
          <a:xfrm>
            <a:off x="1189500" y="1424450"/>
            <a:ext cx="3826474" cy="2846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6"/>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accent6"/>
                </a:solidFill>
                <a:latin typeface="DM Sans"/>
                <a:ea typeface="DM Sans"/>
                <a:cs typeface="DM Sans"/>
                <a:sym typeface="DM Sans"/>
              </a:rPr>
              <a:t>Claves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60" name="Google Shape;460;p8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¡Veamos un ejemplo de Primary Key!</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461" name="Google Shape;461;p87"/>
          <p:cNvGrpSpPr/>
          <p:nvPr/>
        </p:nvGrpSpPr>
        <p:grpSpPr>
          <a:xfrm>
            <a:off x="473351" y="619523"/>
            <a:ext cx="738900" cy="738900"/>
            <a:chOff x="473351" y="619523"/>
            <a:chExt cx="738900" cy="738900"/>
          </a:xfrm>
        </p:grpSpPr>
        <p:sp>
          <p:nvSpPr>
            <p:cNvPr id="462" name="Google Shape;462;p8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8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8"/>
          <p:cNvSpPr txBox="1"/>
          <p:nvPr/>
        </p:nvSpPr>
        <p:spPr>
          <a:xfrm>
            <a:off x="1212000" y="345975"/>
            <a:ext cx="6720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Primary key: ejemplo</a:t>
            </a:r>
            <a:endParaRPr b="1" i="0" sz="3500" u="none" cap="none" strike="noStrike">
              <a:solidFill>
                <a:schemeClr val="lt1"/>
              </a:solidFill>
              <a:latin typeface="DM Sans"/>
              <a:ea typeface="DM Sans"/>
              <a:cs typeface="DM Sans"/>
              <a:sym typeface="DM Sans"/>
            </a:endParaRPr>
          </a:p>
        </p:txBody>
      </p:sp>
      <p:sp>
        <p:nvSpPr>
          <p:cNvPr id="470" name="Google Shape;470;p88"/>
          <p:cNvSpPr txBox="1"/>
          <p:nvPr/>
        </p:nvSpPr>
        <p:spPr>
          <a:xfrm>
            <a:off x="1120350" y="3485650"/>
            <a:ext cx="6903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Editemos la tabla play a través de </a:t>
            </a:r>
            <a:r>
              <a:rPr b="1" i="0" lang="es-419" sz="1350" u="none" cap="none" strike="noStrike">
                <a:solidFill>
                  <a:schemeClr val="dk1"/>
                </a:solidFill>
                <a:latin typeface="DM Sans"/>
                <a:ea typeface="DM Sans"/>
                <a:cs typeface="DM Sans"/>
                <a:sym typeface="DM Sans"/>
              </a:rPr>
              <a:t>Mysql Workbench &gt; Table Inspector &gt; pestaña DDL</a:t>
            </a:r>
            <a:r>
              <a:rPr b="0" i="0" lang="es-419" sz="1350" u="none" cap="none" strike="noStrike">
                <a:solidFill>
                  <a:schemeClr val="dk1"/>
                </a:solidFill>
                <a:latin typeface="DM Sans"/>
                <a:ea typeface="DM Sans"/>
                <a:cs typeface="DM Sans"/>
                <a:sym typeface="DM Sans"/>
              </a:rPr>
              <a:t>. En el código SQL identificamos la columna id_video_game, definida como Primary Key.</a:t>
            </a:r>
            <a:endParaRPr b="0" i="0" sz="1350" u="none" cap="none" strike="noStrike">
              <a:solidFill>
                <a:schemeClr val="dk1"/>
              </a:solidFill>
              <a:latin typeface="DM Sans"/>
              <a:ea typeface="DM Sans"/>
              <a:cs typeface="DM Sans"/>
              <a:sym typeface="DM Sans"/>
            </a:endParaRPr>
          </a:p>
        </p:txBody>
      </p:sp>
      <p:pic>
        <p:nvPicPr>
          <p:cNvPr id="471" name="Google Shape;471;p88"/>
          <p:cNvPicPr preferRelativeResize="0"/>
          <p:nvPr/>
        </p:nvPicPr>
        <p:blipFill rotWithShape="1">
          <a:blip r:embed="rId3">
            <a:alphaModFix/>
          </a:blip>
          <a:srcRect b="0" l="0" r="0" t="0"/>
          <a:stretch/>
        </p:blipFill>
        <p:spPr>
          <a:xfrm>
            <a:off x="1269175" y="1471400"/>
            <a:ext cx="6605650" cy="1860825"/>
          </a:xfrm>
          <a:prstGeom prst="rect">
            <a:avLst/>
          </a:prstGeom>
          <a:noFill/>
          <a:ln>
            <a:noFill/>
          </a:ln>
        </p:spPr>
      </p:pic>
      <p:sp>
        <p:nvSpPr>
          <p:cNvPr id="472" name="Google Shape;472;p88"/>
          <p:cNvSpPr/>
          <p:nvPr/>
        </p:nvSpPr>
        <p:spPr>
          <a:xfrm>
            <a:off x="1999043" y="2533707"/>
            <a:ext cx="3666300" cy="178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9"/>
          <p:cNvSpPr txBox="1"/>
          <p:nvPr/>
        </p:nvSpPr>
        <p:spPr>
          <a:xfrm>
            <a:off x="1212000" y="345975"/>
            <a:ext cx="6720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Primary key: ejemplo</a:t>
            </a:r>
            <a:endParaRPr b="1" i="0" sz="3500" u="none" cap="none" strike="noStrike">
              <a:solidFill>
                <a:schemeClr val="lt1"/>
              </a:solidFill>
              <a:latin typeface="DM Sans"/>
              <a:ea typeface="DM Sans"/>
              <a:cs typeface="DM Sans"/>
              <a:sym typeface="DM Sans"/>
            </a:endParaRPr>
          </a:p>
        </p:txBody>
      </p:sp>
      <p:sp>
        <p:nvSpPr>
          <p:cNvPr id="479" name="Google Shape;479;p89"/>
          <p:cNvSpPr txBox="1"/>
          <p:nvPr/>
        </p:nvSpPr>
        <p:spPr>
          <a:xfrm>
            <a:off x="5385125" y="1501625"/>
            <a:ext cx="26040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Listemos los datos de la tabla class, y luego intentemos agregar un nuevo registro con el identificador de class igual a 1.</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480" name="Google Shape;480;p89"/>
          <p:cNvPicPr preferRelativeResize="0"/>
          <p:nvPr/>
        </p:nvPicPr>
        <p:blipFill rotWithShape="1">
          <a:blip r:embed="rId3">
            <a:alphaModFix/>
          </a:blip>
          <a:srcRect b="0" l="0" r="0" t="0"/>
          <a:stretch/>
        </p:blipFill>
        <p:spPr>
          <a:xfrm>
            <a:off x="1120350" y="1427313"/>
            <a:ext cx="3661075" cy="284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90"/>
          <p:cNvSpPr txBox="1"/>
          <p:nvPr/>
        </p:nvSpPr>
        <p:spPr>
          <a:xfrm>
            <a:off x="1212000" y="345975"/>
            <a:ext cx="6720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Primary key: ejemplo</a:t>
            </a:r>
            <a:endParaRPr b="1" i="0" sz="3500" u="none" cap="none" strike="noStrike">
              <a:solidFill>
                <a:schemeClr val="lt1"/>
              </a:solidFill>
              <a:latin typeface="DM Sans"/>
              <a:ea typeface="DM Sans"/>
              <a:cs typeface="DM Sans"/>
              <a:sym typeface="DM Sans"/>
            </a:endParaRPr>
          </a:p>
        </p:txBody>
      </p:sp>
      <p:sp>
        <p:nvSpPr>
          <p:cNvPr id="487" name="Google Shape;487;p90"/>
          <p:cNvSpPr txBox="1"/>
          <p:nvPr/>
        </p:nvSpPr>
        <p:spPr>
          <a:xfrm>
            <a:off x="1251300" y="2800350"/>
            <a:ext cx="66414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Nos toparemos con un </a:t>
            </a:r>
            <a:r>
              <a:rPr b="0" i="0" lang="es-419" sz="1350" u="none" cap="none" strike="noStrike">
                <a:solidFill>
                  <a:schemeClr val="accent5"/>
                </a:solidFill>
                <a:latin typeface="DM Sans"/>
                <a:ea typeface="DM Sans"/>
                <a:cs typeface="DM Sans"/>
                <a:sym typeface="DM Sans"/>
              </a:rPr>
              <a:t>error</a:t>
            </a:r>
            <a:r>
              <a:rPr b="0" i="0" lang="es-419" sz="1350" u="none" cap="none" strike="noStrike">
                <a:solidFill>
                  <a:schemeClr val="dk1"/>
                </a:solidFill>
                <a:latin typeface="DM Sans"/>
                <a:ea typeface="DM Sans"/>
                <a:cs typeface="DM Sans"/>
                <a:sym typeface="DM Sans"/>
              </a:rPr>
              <a:t>, dado que la clave primaria está definida como única, y por ello no puede repetirse algún número en ningún otro registro que se quiera agregar.</a:t>
            </a:r>
            <a:endParaRPr b="0" i="0" sz="1350" u="none" cap="none" strike="noStrike">
              <a:solidFill>
                <a:schemeClr val="dk1"/>
              </a:solidFill>
              <a:latin typeface="DM Sans"/>
              <a:ea typeface="DM Sans"/>
              <a:cs typeface="DM Sans"/>
              <a:sym typeface="DM Sans"/>
            </a:endParaRPr>
          </a:p>
        </p:txBody>
      </p:sp>
      <p:pic>
        <p:nvPicPr>
          <p:cNvPr id="488" name="Google Shape;488;p90"/>
          <p:cNvPicPr preferRelativeResize="0"/>
          <p:nvPr/>
        </p:nvPicPr>
        <p:blipFill rotWithShape="1">
          <a:blip r:embed="rId3">
            <a:alphaModFix/>
          </a:blip>
          <a:srcRect b="0" l="0" r="0" t="0"/>
          <a:stretch/>
        </p:blipFill>
        <p:spPr>
          <a:xfrm>
            <a:off x="1290700" y="1730225"/>
            <a:ext cx="6641302" cy="669600"/>
          </a:xfrm>
          <a:prstGeom prst="rect">
            <a:avLst/>
          </a:prstGeom>
          <a:noFill/>
          <a:ln>
            <a:noFill/>
          </a:ln>
        </p:spPr>
      </p:pic>
      <p:sp>
        <p:nvSpPr>
          <p:cNvPr id="489" name="Google Shape;489;p90"/>
          <p:cNvSpPr/>
          <p:nvPr/>
        </p:nvSpPr>
        <p:spPr>
          <a:xfrm>
            <a:off x="4435461" y="1887648"/>
            <a:ext cx="2244300" cy="47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91"/>
          <p:cNvGrpSpPr/>
          <p:nvPr/>
        </p:nvGrpSpPr>
        <p:grpSpPr>
          <a:xfrm>
            <a:off x="4202556" y="994173"/>
            <a:ext cx="738900" cy="738900"/>
            <a:chOff x="974706" y="2467173"/>
            <a:chExt cx="738900" cy="738900"/>
          </a:xfrm>
        </p:grpSpPr>
        <p:sp>
          <p:nvSpPr>
            <p:cNvPr id="495" name="Google Shape;495;p9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p9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97" name="Google Shape;497;p91"/>
          <p:cNvSpPr txBox="1"/>
          <p:nvPr/>
        </p:nvSpPr>
        <p:spPr>
          <a:xfrm>
            <a:off x="1461300" y="19038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Modificar estructura de tablas</a:t>
            </a:r>
            <a:endParaRPr b="1" i="0" sz="4000" u="none" cap="none" strike="noStrike">
              <a:solidFill>
                <a:schemeClr val="dk1"/>
              </a:solidFill>
              <a:highlight>
                <a:srgbClr val="EAFF6A"/>
              </a:highlight>
              <a:latin typeface="DM Sans"/>
              <a:ea typeface="DM Sans"/>
              <a:cs typeface="DM Sans"/>
              <a:sym typeface="DM Sans"/>
            </a:endParaRPr>
          </a:p>
        </p:txBody>
      </p:sp>
      <p:sp>
        <p:nvSpPr>
          <p:cNvPr id="498" name="Google Shape;498;p91"/>
          <p:cNvSpPr txBox="1"/>
          <p:nvPr/>
        </p:nvSpPr>
        <p:spPr>
          <a:xfrm>
            <a:off x="987300" y="41539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499" name="Google Shape;499;p91"/>
          <p:cNvSpPr txBox="1"/>
          <p:nvPr/>
        </p:nvSpPr>
        <p:spPr>
          <a:xfrm>
            <a:off x="987300" y="3328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Continuamos trabajando con las tablas creadas anteriormente</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6"/>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6"/>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83" name="Google Shape;183;p56"/>
          <p:cNvSpPr/>
          <p:nvPr/>
        </p:nvSpPr>
        <p:spPr>
          <a:xfrm>
            <a:off x="588525" y="31087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Diseño Centrado en el Usuario</a:t>
            </a:r>
            <a:endParaRPr b="0" i="0" sz="1200" u="none" cap="none" strike="noStrike">
              <a:solidFill>
                <a:srgbClr val="FFFFFF"/>
              </a:solidFill>
              <a:latin typeface="DM Sans"/>
              <a:ea typeface="DM Sans"/>
              <a:cs typeface="DM Sans"/>
              <a:sym typeface="DM Sans"/>
            </a:endParaRPr>
          </a:p>
        </p:txBody>
      </p:sp>
      <p:sp>
        <p:nvSpPr>
          <p:cNvPr id="184" name="Google Shape;184;p56"/>
          <p:cNvSpPr/>
          <p:nvPr/>
        </p:nvSpPr>
        <p:spPr>
          <a:xfrm>
            <a:off x="4310631" y="1453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Interacción</a:t>
            </a:r>
            <a:endParaRPr b="0" i="0" sz="1200" u="none" cap="none" strike="noStrike">
              <a:solidFill>
                <a:srgbClr val="222222"/>
              </a:solidFill>
              <a:latin typeface="DM Sans"/>
              <a:ea typeface="DM Sans"/>
              <a:cs typeface="DM Sans"/>
              <a:sym typeface="DM Sans"/>
            </a:endParaRPr>
          </a:p>
        </p:txBody>
      </p:sp>
      <p:sp>
        <p:nvSpPr>
          <p:cNvPr id="185" name="Google Shape;185;p56"/>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UX</a:t>
            </a:r>
            <a:endParaRPr b="0" i="0" sz="1200" u="none" cap="none" strike="noStrike">
              <a:solidFill>
                <a:srgbClr val="FFFFFF"/>
              </a:solidFill>
              <a:latin typeface="DM Sans"/>
              <a:ea typeface="DM Sans"/>
              <a:cs typeface="DM Sans"/>
              <a:sym typeface="DM Sans"/>
            </a:endParaRPr>
          </a:p>
        </p:txBody>
      </p:sp>
      <p:sp>
        <p:nvSpPr>
          <p:cNvPr id="186" name="Google Shape;186;p56"/>
          <p:cNvSpPr/>
          <p:nvPr/>
        </p:nvSpPr>
        <p:spPr>
          <a:xfrm>
            <a:off x="588525" y="39668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UI</a:t>
            </a:r>
            <a:endParaRPr b="0" i="0" sz="1200" u="none" cap="none" strike="noStrike">
              <a:solidFill>
                <a:srgbClr val="FFFFFF"/>
              </a:solidFill>
              <a:latin typeface="DM Sans"/>
              <a:ea typeface="DM Sans"/>
              <a:cs typeface="DM Sans"/>
              <a:sym typeface="DM Sans"/>
            </a:endParaRPr>
          </a:p>
        </p:txBody>
      </p:sp>
      <p:cxnSp>
        <p:nvCxnSpPr>
          <p:cNvPr id="187" name="Google Shape;187;p56"/>
          <p:cNvCxnSpPr>
            <a:stCxn id="183" idx="2"/>
            <a:endCxn id="186" idx="0"/>
          </p:cNvCxnSpPr>
          <p:nvPr/>
        </p:nvCxnSpPr>
        <p:spPr>
          <a:xfrm>
            <a:off x="1288125" y="3688905"/>
            <a:ext cx="0" cy="277800"/>
          </a:xfrm>
          <a:prstGeom prst="straightConnector1">
            <a:avLst/>
          </a:prstGeom>
          <a:noFill/>
          <a:ln cap="flat" cmpd="sng" w="9525">
            <a:solidFill>
              <a:srgbClr val="CCCCCC"/>
            </a:solidFill>
            <a:prstDash val="solid"/>
            <a:round/>
            <a:headEnd len="med" w="med" type="oval"/>
            <a:tailEnd len="med" w="med" type="oval"/>
          </a:ln>
        </p:spPr>
      </p:cxnSp>
      <p:cxnSp>
        <p:nvCxnSpPr>
          <p:cNvPr id="188" name="Google Shape;188;p56"/>
          <p:cNvCxnSpPr>
            <a:stCxn id="183" idx="0"/>
            <a:endCxn id="185" idx="2"/>
          </p:cNvCxnSpPr>
          <p:nvPr/>
        </p:nvCxnSpPr>
        <p:spPr>
          <a:xfrm rot="10800000">
            <a:off x="1288125" y="2033805"/>
            <a:ext cx="0" cy="1074900"/>
          </a:xfrm>
          <a:prstGeom prst="straightConnector1">
            <a:avLst/>
          </a:prstGeom>
          <a:noFill/>
          <a:ln cap="flat" cmpd="sng" w="9525">
            <a:solidFill>
              <a:srgbClr val="CCCCCC"/>
            </a:solidFill>
            <a:prstDash val="solid"/>
            <a:round/>
            <a:headEnd len="med" w="med" type="oval"/>
            <a:tailEnd len="med" w="med" type="oval"/>
          </a:ln>
        </p:spPr>
      </p:cxnSp>
      <p:sp>
        <p:nvSpPr>
          <p:cNvPr id="189" name="Google Shape;189;p56"/>
          <p:cNvSpPr/>
          <p:nvPr/>
        </p:nvSpPr>
        <p:spPr>
          <a:xfrm>
            <a:off x="2910955" y="32635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Analizar</a:t>
            </a:r>
            <a:endParaRPr b="0" i="0" sz="1200" u="none" cap="none" strike="noStrike">
              <a:solidFill>
                <a:srgbClr val="222222"/>
              </a:solidFill>
              <a:latin typeface="DM Sans"/>
              <a:ea typeface="DM Sans"/>
              <a:cs typeface="DM Sans"/>
              <a:sym typeface="DM Sans"/>
            </a:endParaRPr>
          </a:p>
        </p:txBody>
      </p:sp>
      <p:sp>
        <p:nvSpPr>
          <p:cNvPr id="190" name="Google Shape;190;p56"/>
          <p:cNvSpPr/>
          <p:nvPr/>
        </p:nvSpPr>
        <p:spPr>
          <a:xfrm>
            <a:off x="4606466" y="3263532"/>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Diseñar</a:t>
            </a:r>
            <a:endParaRPr b="0" i="0" sz="1200" u="none" cap="none" strike="noStrike">
              <a:solidFill>
                <a:srgbClr val="222222"/>
              </a:solidFill>
              <a:latin typeface="DM Sans"/>
              <a:ea typeface="DM Sans"/>
              <a:cs typeface="DM Sans"/>
              <a:sym typeface="DM Sans"/>
            </a:endParaRPr>
          </a:p>
        </p:txBody>
      </p:sp>
      <p:sp>
        <p:nvSpPr>
          <p:cNvPr id="191" name="Google Shape;191;p56"/>
          <p:cNvSpPr/>
          <p:nvPr/>
        </p:nvSpPr>
        <p:spPr>
          <a:xfrm>
            <a:off x="6301977" y="326354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Validar</a:t>
            </a:r>
            <a:endParaRPr b="0" i="0" sz="1200" u="none" cap="none" strike="noStrike">
              <a:solidFill>
                <a:srgbClr val="222222"/>
              </a:solidFill>
              <a:latin typeface="DM Sans"/>
              <a:ea typeface="DM Sans"/>
              <a:cs typeface="DM Sans"/>
              <a:sym typeface="DM Sans"/>
            </a:endParaRPr>
          </a:p>
        </p:txBody>
      </p:sp>
      <p:sp>
        <p:nvSpPr>
          <p:cNvPr id="192" name="Google Shape;192;p56"/>
          <p:cNvSpPr/>
          <p:nvPr/>
        </p:nvSpPr>
        <p:spPr>
          <a:xfrm>
            <a:off x="4310631" y="74697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chemeClr val="lt1"/>
                </a:solidFill>
                <a:latin typeface="DM Sans"/>
                <a:ea typeface="DM Sans"/>
                <a:cs typeface="DM Sans"/>
                <a:sym typeface="DM Sans"/>
              </a:rPr>
              <a:t>Usabilidad</a:t>
            </a:r>
            <a:endParaRPr b="0" i="0" sz="1200" u="none" cap="none" strike="noStrike">
              <a:solidFill>
                <a:schemeClr val="lt1"/>
              </a:solidFill>
              <a:latin typeface="DM Sans"/>
              <a:ea typeface="DM Sans"/>
              <a:cs typeface="DM Sans"/>
              <a:sym typeface="DM Sans"/>
            </a:endParaRPr>
          </a:p>
        </p:txBody>
      </p:sp>
      <p:sp>
        <p:nvSpPr>
          <p:cNvPr id="193" name="Google Shape;193;p56"/>
          <p:cNvSpPr/>
          <p:nvPr/>
        </p:nvSpPr>
        <p:spPr>
          <a:xfrm>
            <a:off x="4310631" y="216039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Factores que</a:t>
            </a:r>
            <a:br>
              <a:rPr b="0" i="0" lang="es-419" sz="1200" u="none" cap="none" strike="noStrike">
                <a:solidFill>
                  <a:srgbClr val="222222"/>
                </a:solidFill>
                <a:latin typeface="DM Sans"/>
                <a:ea typeface="DM Sans"/>
                <a:cs typeface="DM Sans"/>
                <a:sym typeface="DM Sans"/>
              </a:rPr>
            </a:br>
            <a:r>
              <a:rPr b="0" i="0" lang="es-419" sz="1200" u="none" cap="none" strike="noStrike">
                <a:solidFill>
                  <a:srgbClr val="222222"/>
                </a:solidFill>
                <a:latin typeface="DM Sans"/>
                <a:ea typeface="DM Sans"/>
                <a:cs typeface="DM Sans"/>
                <a:sym typeface="DM Sans"/>
              </a:rPr>
              <a:t>construye UX</a:t>
            </a:r>
            <a:endParaRPr b="0" i="0" sz="1200" u="none" cap="none" strike="noStrike">
              <a:solidFill>
                <a:srgbClr val="222222"/>
              </a:solidFill>
              <a:latin typeface="DM Sans"/>
              <a:ea typeface="DM Sans"/>
              <a:cs typeface="DM Sans"/>
              <a:sym typeface="DM Sans"/>
            </a:endParaRPr>
          </a:p>
        </p:txBody>
      </p:sp>
      <p:cxnSp>
        <p:nvCxnSpPr>
          <p:cNvPr id="194" name="Google Shape;194;p56"/>
          <p:cNvCxnSpPr>
            <a:stCxn id="185" idx="3"/>
            <a:endCxn id="192" idx="1"/>
          </p:cNvCxnSpPr>
          <p:nvPr/>
        </p:nvCxnSpPr>
        <p:spPr>
          <a:xfrm flipH="1" rot="10800000">
            <a:off x="1987725" y="1036984"/>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195" name="Google Shape;195;p56"/>
          <p:cNvCxnSpPr>
            <a:stCxn id="185" idx="3"/>
            <a:endCxn id="184" idx="1"/>
          </p:cNvCxnSpPr>
          <p:nvPr/>
        </p:nvCxnSpPr>
        <p:spPr>
          <a:xfrm>
            <a:off x="1987725" y="1743784"/>
            <a:ext cx="2322900" cy="6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196" name="Google Shape;196;p56"/>
          <p:cNvCxnSpPr>
            <a:stCxn id="185" idx="3"/>
            <a:endCxn id="193" idx="1"/>
          </p:cNvCxnSpPr>
          <p:nvPr/>
        </p:nvCxnSpPr>
        <p:spPr>
          <a:xfrm>
            <a:off x="1987725" y="1743784"/>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197" name="Google Shape;197;p56"/>
          <p:cNvCxnSpPr>
            <a:stCxn id="183" idx="3"/>
            <a:endCxn id="189" idx="1"/>
          </p:cNvCxnSpPr>
          <p:nvPr/>
        </p:nvCxnSpPr>
        <p:spPr>
          <a:xfrm>
            <a:off x="1987725" y="3398805"/>
            <a:ext cx="923100" cy="0"/>
          </a:xfrm>
          <a:prstGeom prst="straightConnector1">
            <a:avLst/>
          </a:prstGeom>
          <a:noFill/>
          <a:ln cap="flat" cmpd="sng" w="9525">
            <a:solidFill>
              <a:srgbClr val="CCCCCC"/>
            </a:solidFill>
            <a:prstDash val="solid"/>
            <a:round/>
            <a:headEnd len="sm" w="sm" type="none"/>
            <a:tailEnd len="med" w="med" type="oval"/>
          </a:ln>
        </p:spPr>
      </p:cxnSp>
      <p:cxnSp>
        <p:nvCxnSpPr>
          <p:cNvPr id="198" name="Google Shape;198;p56"/>
          <p:cNvCxnSpPr>
            <a:stCxn id="189" idx="3"/>
            <a:endCxn id="190" idx="1"/>
          </p:cNvCxnSpPr>
          <p:nvPr/>
        </p:nvCxnSpPr>
        <p:spPr>
          <a:xfrm>
            <a:off x="4310155" y="3398838"/>
            <a:ext cx="296400" cy="0"/>
          </a:xfrm>
          <a:prstGeom prst="straightConnector1">
            <a:avLst/>
          </a:prstGeom>
          <a:noFill/>
          <a:ln cap="flat" cmpd="sng" w="9525">
            <a:solidFill>
              <a:srgbClr val="CCCCCC"/>
            </a:solidFill>
            <a:prstDash val="solid"/>
            <a:round/>
            <a:headEnd len="med" w="med" type="oval"/>
            <a:tailEnd len="med" w="med" type="oval"/>
          </a:ln>
        </p:spPr>
      </p:cxnSp>
      <p:cxnSp>
        <p:nvCxnSpPr>
          <p:cNvPr id="199" name="Google Shape;199;p56"/>
          <p:cNvCxnSpPr>
            <a:stCxn id="190" idx="3"/>
            <a:endCxn id="191" idx="1"/>
          </p:cNvCxnSpPr>
          <p:nvPr/>
        </p:nvCxnSpPr>
        <p:spPr>
          <a:xfrm>
            <a:off x="6005666" y="3398832"/>
            <a:ext cx="296400" cy="0"/>
          </a:xfrm>
          <a:prstGeom prst="straightConnector1">
            <a:avLst/>
          </a:prstGeom>
          <a:noFill/>
          <a:ln cap="flat" cmpd="sng" w="9525">
            <a:solidFill>
              <a:srgbClr val="CCCCCC"/>
            </a:solidFill>
            <a:prstDash val="solid"/>
            <a:round/>
            <a:headEnd len="med" w="med" type="oval"/>
            <a:tailEnd len="med" w="med" type="oval"/>
          </a:ln>
        </p:spPr>
      </p:cxnSp>
      <p:pic>
        <p:nvPicPr>
          <p:cNvPr id="200" name="Google Shape;200;p56"/>
          <p:cNvPicPr preferRelativeResize="0"/>
          <p:nvPr/>
        </p:nvPicPr>
        <p:blipFill rotWithShape="1">
          <a:blip r:embed="rId3">
            <a:alphaModFix/>
          </a:blip>
          <a:srcRect b="0" l="0" r="0" t="0"/>
          <a:stretch/>
        </p:blipFill>
        <p:spPr>
          <a:xfrm>
            <a:off x="5124299" y="3845449"/>
            <a:ext cx="363550" cy="307200"/>
          </a:xfrm>
          <a:prstGeom prst="rect">
            <a:avLst/>
          </a:prstGeom>
          <a:noFill/>
          <a:ln>
            <a:noFill/>
          </a:ln>
        </p:spPr>
      </p:pic>
      <p:sp>
        <p:nvSpPr>
          <p:cNvPr id="201" name="Google Shape;201;p56"/>
          <p:cNvSpPr/>
          <p:nvPr/>
        </p:nvSpPr>
        <p:spPr>
          <a:xfrm>
            <a:off x="4606466" y="4256882"/>
            <a:ext cx="1399200" cy="27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Iterar</a:t>
            </a:r>
            <a:endParaRPr b="0" i="0" sz="1200" u="none" cap="none" strike="noStrike">
              <a:solidFill>
                <a:srgbClr val="222222"/>
              </a:solidFill>
              <a:latin typeface="DM Sans"/>
              <a:ea typeface="DM Sans"/>
              <a:cs typeface="DM Sans"/>
              <a:sym typeface="DM Sans"/>
            </a:endParaRPr>
          </a:p>
        </p:txBody>
      </p:sp>
      <p:cxnSp>
        <p:nvCxnSpPr>
          <p:cNvPr id="202" name="Google Shape;202;p56"/>
          <p:cNvCxnSpPr/>
          <p:nvPr/>
        </p:nvCxnSpPr>
        <p:spPr>
          <a:xfrm flipH="1" rot="10800000">
            <a:off x="2926475" y="4256875"/>
            <a:ext cx="4805100" cy="600"/>
          </a:xfrm>
          <a:prstGeom prst="straightConnector1">
            <a:avLst/>
          </a:prstGeom>
          <a:noFill/>
          <a:ln cap="flat" cmpd="sng" w="9525">
            <a:solidFill>
              <a:srgbClr val="CCCCCC"/>
            </a:solidFill>
            <a:prstDash val="solid"/>
            <a:round/>
            <a:headEnd len="sm" w="sm" type="none"/>
            <a:tailEnd len="sm" w="sm" type="none"/>
          </a:ln>
        </p:spPr>
      </p:cxnSp>
      <p:pic>
        <p:nvPicPr>
          <p:cNvPr id="203" name="Google Shape;203;p56" title="ícono de mapa de contenidos"/>
          <p:cNvPicPr preferRelativeResize="0"/>
          <p:nvPr/>
        </p:nvPicPr>
        <p:blipFill rotWithShape="1">
          <a:blip r:embed="rId4">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92"/>
          <p:cNvGrpSpPr/>
          <p:nvPr/>
        </p:nvGrpSpPr>
        <p:grpSpPr>
          <a:xfrm>
            <a:off x="457347" y="468297"/>
            <a:ext cx="431074" cy="431074"/>
            <a:chOff x="974706" y="2467173"/>
            <a:chExt cx="738900" cy="738900"/>
          </a:xfrm>
        </p:grpSpPr>
        <p:sp>
          <p:nvSpPr>
            <p:cNvPr id="505" name="Google Shape;505;p9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9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07" name="Google Shape;507;p92"/>
          <p:cNvSpPr txBox="1"/>
          <p:nvPr/>
        </p:nvSpPr>
        <p:spPr>
          <a:xfrm>
            <a:off x="501450" y="1081750"/>
            <a:ext cx="7056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Modificar estructura de tablas</a:t>
            </a:r>
            <a:endParaRPr b="1" i="0" sz="4000" u="none" cap="none" strike="noStrike">
              <a:solidFill>
                <a:schemeClr val="dk1"/>
              </a:solidFill>
              <a:latin typeface="DM Sans"/>
              <a:ea typeface="DM Sans"/>
              <a:cs typeface="DM Sans"/>
              <a:sym typeface="DM Sans"/>
            </a:endParaRPr>
          </a:p>
        </p:txBody>
      </p:sp>
      <p:pic>
        <p:nvPicPr>
          <p:cNvPr id="508" name="Google Shape;508;p9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09" name="Google Shape;509;p92"/>
          <p:cNvSpPr txBox="1"/>
          <p:nvPr/>
        </p:nvSpPr>
        <p:spPr>
          <a:xfrm>
            <a:off x="549525" y="2710950"/>
            <a:ext cx="7542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900"/>
              <a:buFont typeface="Arial"/>
              <a:buNone/>
            </a:pPr>
            <a:r>
              <a:rPr b="0" i="0" lang="es-419" sz="1350" u="none" cap="none" strike="noStrike">
                <a:solidFill>
                  <a:srgbClr val="000000"/>
                </a:solidFill>
                <a:latin typeface="DM Sans"/>
                <a:ea typeface="DM Sans"/>
                <a:cs typeface="DM Sans"/>
                <a:sym typeface="DM Sans"/>
              </a:rPr>
              <a:t>Retomando el diseño de tablas que realizamos en las </a:t>
            </a:r>
            <a:r>
              <a:rPr lang="es-419" sz="1350">
                <a:latin typeface="DM Sans"/>
                <a:ea typeface="DM Sans"/>
                <a:cs typeface="DM Sans"/>
                <a:sym typeface="DM Sans"/>
              </a:rPr>
              <a:t>prácticas realizadas anteriormente</a:t>
            </a:r>
            <a:r>
              <a:rPr b="0" i="0" lang="es-419" sz="1350" u="none" cap="none" strike="noStrike">
                <a:solidFill>
                  <a:srgbClr val="000000"/>
                </a:solidFill>
                <a:latin typeface="DM Sans"/>
                <a:ea typeface="DM Sans"/>
                <a:cs typeface="DM Sans"/>
                <a:sym typeface="DM Sans"/>
              </a:rPr>
              <a:t> modificar dichas entidades aplicando: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419" sz="1350" u="none" cap="none" strike="noStrike">
                <a:solidFill>
                  <a:srgbClr val="000000"/>
                </a:solidFill>
                <a:latin typeface="DM Sans"/>
                <a:ea typeface="DM Sans"/>
                <a:cs typeface="DM Sans"/>
                <a:sym typeface="DM Sans"/>
              </a:rPr>
              <a:t>Claves primarias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419" sz="1350" u="none" cap="none" strike="noStrike">
                <a:solidFill>
                  <a:srgbClr val="000000"/>
                </a:solidFill>
                <a:latin typeface="DM Sans"/>
                <a:ea typeface="DM Sans"/>
                <a:cs typeface="DM Sans"/>
                <a:sym typeface="DM Sans"/>
              </a:rPr>
              <a:t>Claves foráneas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419" sz="1350" u="none" cap="none" strike="noStrike">
                <a:solidFill>
                  <a:srgbClr val="000000"/>
                </a:solidFill>
                <a:latin typeface="DM Sans"/>
                <a:ea typeface="DM Sans"/>
                <a:cs typeface="DM Sans"/>
                <a:sym typeface="DM Sans"/>
              </a:rPr>
              <a:t>Índices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9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También debes generar el modelo relacional utilizando Reverse Engineering.</a:t>
            </a:r>
            <a:endParaRPr b="0" i="0" sz="1350" u="none" cap="none" strike="noStrike">
              <a:solidFill>
                <a:srgbClr val="000000"/>
              </a:solidFill>
              <a:latin typeface="DM Sans"/>
              <a:ea typeface="DM Sans"/>
              <a:cs typeface="DM Sans"/>
              <a:sym typeface="DM Sans"/>
            </a:endParaRPr>
          </a:p>
        </p:txBody>
      </p:sp>
      <p:sp>
        <p:nvSpPr>
          <p:cNvPr id="510" name="Google Shape;510;p9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9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4"/>
          <p:cNvSpPr txBox="1"/>
          <p:nvPr/>
        </p:nvSpPr>
        <p:spPr>
          <a:xfrm>
            <a:off x="1461300" y="2226163"/>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521" name="Google Shape;521;p94"/>
          <p:cNvGrpSpPr/>
          <p:nvPr/>
        </p:nvGrpSpPr>
        <p:grpSpPr>
          <a:xfrm>
            <a:off x="4202550" y="1278135"/>
            <a:ext cx="738900" cy="738900"/>
            <a:chOff x="4202550" y="994173"/>
            <a:chExt cx="738900" cy="738900"/>
          </a:xfrm>
        </p:grpSpPr>
        <p:sp>
          <p:nvSpPr>
            <p:cNvPr id="522" name="Google Shape;522;p9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23" name="Google Shape;523;p94"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529" name="Google Shape;529;p95"/>
          <p:cNvGrpSpPr/>
          <p:nvPr/>
        </p:nvGrpSpPr>
        <p:grpSpPr>
          <a:xfrm>
            <a:off x="457358" y="468285"/>
            <a:ext cx="431074" cy="431074"/>
            <a:chOff x="4202550" y="994173"/>
            <a:chExt cx="738900" cy="738900"/>
          </a:xfrm>
        </p:grpSpPr>
        <p:sp>
          <p:nvSpPr>
            <p:cNvPr id="530" name="Google Shape;530;p9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31" name="Google Shape;531;p95"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532" name="Google Shape;532;p9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533" name="Google Shape;533;p95"/>
          <p:cNvSpPr txBox="1"/>
          <p:nvPr/>
        </p:nvSpPr>
        <p:spPr>
          <a:xfrm>
            <a:off x="457350" y="1725800"/>
            <a:ext cx="3834600" cy="227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Reverse Engineering con Mysql Workbench</a:t>
            </a:r>
            <a:endParaRPr b="1" i="0" sz="1700" u="none" cap="none" strike="noStrike">
              <a:solidFill>
                <a:schemeClr val="dk1"/>
              </a:solidFill>
              <a:latin typeface="Helvetica Neue"/>
              <a:ea typeface="Helvetica Neue"/>
              <a:cs typeface="Helvetica Neue"/>
              <a:sym typeface="Helvetica Neue"/>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4"/>
              </a:rPr>
              <a:t>Reverse Engineering. Ingeniería inversa en MySQL Workbench</a:t>
            </a:r>
            <a:r>
              <a:rPr b="1" i="0" lang="es-419" sz="1350" u="none" cap="none" strike="noStrike">
                <a:solidFill>
                  <a:srgbClr val="999999"/>
                </a:solidFill>
                <a:latin typeface="DM Sans"/>
                <a:ea typeface="DM Sans"/>
                <a:cs typeface="DM Sans"/>
                <a:sym typeface="DM Sans"/>
              </a:rPr>
              <a:t> | Alex Chasi</a:t>
            </a:r>
            <a:endParaRPr b="0" i="0" sz="1100" u="none" cap="none" strike="noStrike">
              <a:solidFill>
                <a:schemeClr val="dk1"/>
              </a:solidFill>
              <a:latin typeface="Arial"/>
              <a:ea typeface="Arial"/>
              <a:cs typeface="Arial"/>
              <a:sym typeface="Arial"/>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5"/>
              </a:rPr>
              <a:t>Forward &amp; Reverse Engineer MySQL Workbench</a:t>
            </a:r>
            <a:r>
              <a:rPr b="0" i="0" lang="es-419" sz="1350" u="none" cap="none" strike="noStrike">
                <a:solidFill>
                  <a:srgbClr val="83AEFB"/>
                </a:solidFill>
                <a:latin typeface="DM Sans"/>
                <a:ea typeface="DM Sans"/>
                <a:cs typeface="DM Sans"/>
                <a:sym typeface="DM Sans"/>
              </a:rPr>
              <a:t> </a:t>
            </a:r>
            <a:r>
              <a:rPr b="0" i="0" lang="es-419" sz="1350" u="none" cap="none" strike="noStrike">
                <a:solidFill>
                  <a:srgbClr val="999999"/>
                </a:solidFill>
                <a:latin typeface="DM Sans"/>
                <a:ea typeface="DM Sans"/>
                <a:cs typeface="DM Sans"/>
                <a:sym typeface="DM Sans"/>
              </a:rPr>
              <a:t>| </a:t>
            </a:r>
            <a:r>
              <a:rPr b="1" i="0" lang="es-419" sz="1350" u="none" cap="none" strike="noStrike">
                <a:solidFill>
                  <a:srgbClr val="999999"/>
                </a:solidFill>
                <a:latin typeface="DM Sans"/>
                <a:ea typeface="DM Sans"/>
                <a:cs typeface="DM Sans"/>
                <a:sym typeface="DM Sans"/>
              </a:rPr>
              <a:t>Alejandro Alfaro </a:t>
            </a:r>
            <a:endParaRPr b="1"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Foreign key</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sng" cap="none" strike="noStrike">
                <a:solidFill>
                  <a:schemeClr val="accent5"/>
                </a:solidFill>
                <a:latin typeface="DM Sans"/>
                <a:ea typeface="DM Sans"/>
                <a:cs typeface="DM Sans"/>
                <a:sym typeface="DM Sans"/>
                <a:hlinkClick r:id="rId6">
                  <a:extLst>
                    <a:ext uri="{A12FA001-AC4F-418D-AE19-62706E023703}">
                      <ahyp:hlinkClr val="tx"/>
                    </a:ext>
                  </a:extLst>
                </a:hlinkClick>
              </a:rPr>
              <a:t>Cómo funcionan los FOREIGN KEY</a:t>
            </a:r>
            <a:r>
              <a:rPr b="0" i="0" lang="es-419" sz="1350" u="none" cap="none" strike="noStrike">
                <a:solidFill>
                  <a:srgbClr val="999999"/>
                </a:solidFill>
                <a:latin typeface="DM Sans"/>
                <a:ea typeface="DM Sans"/>
                <a:cs typeface="DM Sans"/>
                <a:sym typeface="DM Sans"/>
              </a:rPr>
              <a:t> | </a:t>
            </a:r>
            <a:r>
              <a:rPr b="1" i="0" lang="es-419" sz="1350" u="none" cap="none" strike="noStrike">
                <a:solidFill>
                  <a:srgbClr val="999999"/>
                </a:solidFill>
                <a:latin typeface="DM Sans"/>
                <a:ea typeface="DM Sans"/>
                <a:cs typeface="DM Sans"/>
                <a:sym typeface="DM Sans"/>
              </a:rPr>
              <a:t>Vida MRR - Diseño y desarrollo web</a:t>
            </a:r>
            <a:endParaRPr b="1" i="0" sz="1350" u="none" cap="none" strike="noStrike">
              <a:solidFill>
                <a:srgbClr val="999999"/>
              </a:solidFill>
              <a:latin typeface="DM Sans"/>
              <a:ea typeface="DM Sans"/>
              <a:cs typeface="DM Sans"/>
              <a:sym typeface="DM Sans"/>
            </a:endParaRPr>
          </a:p>
        </p:txBody>
      </p:sp>
      <p:sp>
        <p:nvSpPr>
          <p:cNvPr id="534" name="Google Shape;534;p95"/>
          <p:cNvSpPr txBox="1"/>
          <p:nvPr/>
        </p:nvSpPr>
        <p:spPr>
          <a:xfrm>
            <a:off x="4546475" y="1779925"/>
            <a:ext cx="38346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Cuándo usar una clave compuesta u ordenada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7"/>
              </a:rPr>
              <a:t>Base de Datos - Relación Muchos a Muchos - Clave primaria compuesta (concatenada)</a:t>
            </a:r>
            <a:r>
              <a:rPr b="0" i="0" lang="es-419" sz="1350" u="none" cap="none" strike="noStrike">
                <a:solidFill>
                  <a:srgbClr val="999999"/>
                </a:solidFill>
                <a:latin typeface="DM Sans"/>
                <a:ea typeface="DM Sans"/>
                <a:cs typeface="DM Sans"/>
                <a:sym typeface="DM Sans"/>
              </a:rPr>
              <a:t> | </a:t>
            </a:r>
            <a:r>
              <a:rPr b="1" i="0" lang="es-419" sz="1350" u="none" cap="none" strike="noStrike">
                <a:solidFill>
                  <a:srgbClr val="999999"/>
                </a:solidFill>
                <a:latin typeface="DM Sans"/>
                <a:ea typeface="DM Sans"/>
                <a:cs typeface="DM Sans"/>
                <a:sym typeface="DM Sans"/>
              </a:rPr>
              <a:t>Programación y más</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Helvetica Neue"/>
                <a:ea typeface="Helvetica Neue"/>
                <a:cs typeface="Helvetica Neue"/>
                <a:sym typeface="Helvetica Neue"/>
              </a:rPr>
              <a:t>Resumen</a:t>
            </a:r>
            <a:r>
              <a:rPr b="1" i="0" lang="es-419"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545" name="Google Shape;545;p97"/>
          <p:cNvSpPr txBox="1"/>
          <p:nvPr/>
        </p:nvSpPr>
        <p:spPr>
          <a:xfrm>
            <a:off x="2109143" y="2426163"/>
            <a:ext cx="49257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Objetos de una DB</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Tablas y Vistas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Stored Procedures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Funciones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Triggers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Tablas: concepto, Tablas de hecho, transaccionales, dimensionales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Claves: primarias, foráneas, índice, claves candidatas, claves concatenadas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8"/>
          <p:cNvSpPr txBox="1"/>
          <p:nvPr/>
        </p:nvSpPr>
        <p:spPr>
          <a:xfrm>
            <a:off x="1280100" y="1863750"/>
            <a:ext cx="6583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chemeClr val="lt1"/>
                </a:solidFill>
                <a:latin typeface="DM Sans"/>
                <a:ea typeface="DM Sans"/>
                <a:cs typeface="DM Sans"/>
                <a:sym typeface="DM Sans"/>
              </a:rPr>
              <a:t>Educación digital</a:t>
            </a:r>
            <a:r>
              <a:rPr b="1" lang="es-419" sz="4000">
                <a:solidFill>
                  <a:schemeClr val="lt1"/>
                </a:solidFill>
                <a:highlight>
                  <a:srgbClr val="EAFF6A"/>
                </a:highlight>
                <a:latin typeface="DM Sans"/>
                <a:ea typeface="DM Sans"/>
                <a:cs typeface="DM Sans"/>
                <a:sym typeface="DM Sans"/>
              </a:rPr>
              <a:t> </a:t>
            </a:r>
            <a:endParaRPr b="1" sz="4000">
              <a:solidFill>
                <a:schemeClr val="lt1"/>
              </a:solidFill>
              <a:highlight>
                <a:srgbClr val="EAFF6A"/>
              </a:highlight>
              <a:latin typeface="DM Sans"/>
              <a:ea typeface="DM Sans"/>
              <a:cs typeface="DM Sans"/>
              <a:sym typeface="DM Sans"/>
            </a:endParaRPr>
          </a:p>
          <a:p>
            <a:pPr indent="0" lvl="0" marL="0" rtl="0" algn="ctr">
              <a:spcBef>
                <a:spcPts val="0"/>
              </a:spcBef>
              <a:spcAft>
                <a:spcPts val="0"/>
              </a:spcAft>
              <a:buNone/>
            </a:pPr>
            <a:r>
              <a:rPr lang="es-419" sz="4000">
                <a:solidFill>
                  <a:schemeClr val="lt1"/>
                </a:solidFill>
                <a:latin typeface="DM Sans Light"/>
                <a:ea typeface="DM Sans Light"/>
                <a:cs typeface="DM Sans Light"/>
                <a:sym typeface="DM Sans Light"/>
              </a:rPr>
              <a:t>para el</a:t>
            </a:r>
            <a:r>
              <a:rPr lang="es-419" sz="4000">
                <a:solidFill>
                  <a:schemeClr val="lt1"/>
                </a:solidFill>
                <a:latin typeface="DM Sans"/>
                <a:ea typeface="DM Sans"/>
                <a:cs typeface="DM Sans"/>
                <a:sym typeface="DM Sans"/>
              </a:rPr>
              <a:t> </a:t>
            </a:r>
            <a:r>
              <a:rPr b="1" lang="es-419" sz="4000">
                <a:solidFill>
                  <a:schemeClr val="lt1"/>
                </a:solidFill>
                <a:latin typeface="DM Sans"/>
                <a:ea typeface="DM Sans"/>
                <a:cs typeface="DM Sans"/>
                <a:sym typeface="DM Sans"/>
              </a:rPr>
              <a:t>mundo real</a:t>
            </a:r>
            <a:r>
              <a:rPr lang="es-419" sz="4000">
                <a:solidFill>
                  <a:schemeClr val="lt1"/>
                </a:solidFill>
                <a:latin typeface="DM Sans"/>
                <a:ea typeface="DM Sans"/>
                <a:cs typeface="DM Sans"/>
                <a:sym typeface="DM Sans"/>
              </a:rPr>
              <a:t>.</a:t>
            </a:r>
            <a:endParaRPr sz="4000">
              <a:solidFill>
                <a:schemeClr val="lt1"/>
              </a:solidFill>
              <a:latin typeface="DM Sans"/>
              <a:ea typeface="DM Sans"/>
              <a:cs typeface="DM Sans"/>
              <a:sym typeface="DM Sans"/>
            </a:endParaRPr>
          </a:p>
        </p:txBody>
      </p:sp>
      <p:sp>
        <p:nvSpPr>
          <p:cNvPr id="551" name="Google Shape;551;p98"/>
          <p:cNvSpPr/>
          <p:nvPr/>
        </p:nvSpPr>
        <p:spPr>
          <a:xfrm>
            <a:off x="5656300" y="2609900"/>
            <a:ext cx="1401119" cy="566994"/>
          </a:xfrm>
          <a:custGeom>
            <a:rect b="b" l="l" r="r" t="t"/>
            <a:pathLst>
              <a:path extrusionOk="0" fill="none" h="25116" w="33983">
                <a:moveTo>
                  <a:pt x="20882" y="2003"/>
                </a:moveTo>
                <a:cubicBezTo>
                  <a:pt x="16732" y="2689"/>
                  <a:pt x="12239" y="3105"/>
                  <a:pt x="8383" y="4993"/>
                </a:cubicBezTo>
                <a:cubicBezTo>
                  <a:pt x="6160" y="6084"/>
                  <a:pt x="4032" y="7964"/>
                  <a:pt x="2613" y="10035"/>
                </a:cubicBezTo>
                <a:cubicBezTo>
                  <a:pt x="77" y="13731"/>
                  <a:pt x="0" y="19871"/>
                  <a:pt x="4016" y="22533"/>
                </a:cubicBezTo>
                <a:cubicBezTo>
                  <a:pt x="5794" y="23716"/>
                  <a:pt x="7903" y="24269"/>
                  <a:pt x="9970" y="24570"/>
                </a:cubicBezTo>
                <a:cubicBezTo>
                  <a:pt x="13673" y="25115"/>
                  <a:pt x="17399" y="24635"/>
                  <a:pt x="20996" y="23647"/>
                </a:cubicBezTo>
                <a:cubicBezTo>
                  <a:pt x="26332" y="22186"/>
                  <a:pt x="30947" y="18914"/>
                  <a:pt x="32983" y="13422"/>
                </a:cubicBezTo>
                <a:cubicBezTo>
                  <a:pt x="33643" y="11641"/>
                  <a:pt x="33982" y="9612"/>
                  <a:pt x="33616" y="7716"/>
                </a:cubicBezTo>
                <a:cubicBezTo>
                  <a:pt x="33159" y="5355"/>
                  <a:pt x="31545" y="3814"/>
                  <a:pt x="29558" y="2727"/>
                </a:cubicBezTo>
                <a:cubicBezTo>
                  <a:pt x="24577" y="0"/>
                  <a:pt x="17953" y="191"/>
                  <a:pt x="12754" y="2132"/>
                </a:cubicBezTo>
                <a:cubicBezTo>
                  <a:pt x="7376" y="4142"/>
                  <a:pt x="359" y="8254"/>
                  <a:pt x="347" y="15073"/>
                </a:cubicBezTo>
                <a:cubicBezTo>
                  <a:pt x="344" y="18273"/>
                  <a:pt x="2289" y="20401"/>
                  <a:pt x="4768" y="22007"/>
                </a:cubicBezTo>
                <a:cubicBezTo>
                  <a:pt x="5988" y="22796"/>
                  <a:pt x="6991" y="23311"/>
                  <a:pt x="8322" y="23841"/>
                </a:cubicBezTo>
                <a:cubicBezTo>
                  <a:pt x="9760" y="24417"/>
                  <a:pt x="11194" y="24631"/>
                  <a:pt x="12682" y="24989"/>
                </a:cubicBezTo>
              </a:path>
            </a:pathLst>
          </a:custGeom>
          <a:noFill/>
          <a:ln cap="rnd" cmpd="sng" w="19050">
            <a:solidFill>
              <a:srgbClr val="DAEF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A90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pic>
        <p:nvPicPr>
          <p:cNvPr id="208" name="Google Shape;208;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9" name="Google Shape;209;p57"/>
          <p:cNvSpPr/>
          <p:nvPr/>
        </p:nvSpPr>
        <p:spPr>
          <a:xfrm>
            <a:off x="3271488" y="3563508"/>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CLAVES</a:t>
            </a:r>
            <a:endParaRPr b="0" i="0" sz="1200" u="none" cap="none" strike="noStrike">
              <a:solidFill>
                <a:srgbClr val="222222"/>
              </a:solidFill>
              <a:latin typeface="DM Sans"/>
              <a:ea typeface="DM Sans"/>
              <a:cs typeface="DM Sans"/>
              <a:sym typeface="DM Sans"/>
            </a:endParaRPr>
          </a:p>
        </p:txBody>
      </p:sp>
      <p:sp>
        <p:nvSpPr>
          <p:cNvPr id="210" name="Google Shape;210;p57"/>
          <p:cNvSpPr/>
          <p:nvPr/>
        </p:nvSpPr>
        <p:spPr>
          <a:xfrm>
            <a:off x="295984" y="2692053"/>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TABLAS</a:t>
            </a:r>
            <a:endParaRPr b="0" i="0" sz="1200" u="none" cap="none" strike="noStrike">
              <a:solidFill>
                <a:srgbClr val="FFFFFF"/>
              </a:solidFill>
              <a:latin typeface="DM Sans"/>
              <a:ea typeface="DM Sans"/>
              <a:cs typeface="DM Sans"/>
              <a:sym typeface="DM Sans"/>
            </a:endParaRPr>
          </a:p>
        </p:txBody>
      </p:sp>
      <p:sp>
        <p:nvSpPr>
          <p:cNvPr id="211" name="Google Shape;211;p57"/>
          <p:cNvSpPr/>
          <p:nvPr/>
        </p:nvSpPr>
        <p:spPr>
          <a:xfrm>
            <a:off x="3271488" y="1653750"/>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TIPOS DE TABLAS</a:t>
            </a:r>
            <a:endParaRPr b="0" i="0" sz="1200" u="none" cap="none" strike="noStrike">
              <a:solidFill>
                <a:srgbClr val="222222"/>
              </a:solidFill>
              <a:latin typeface="DM Sans"/>
              <a:ea typeface="DM Sans"/>
              <a:cs typeface="DM Sans"/>
              <a:sym typeface="DM Sans"/>
            </a:endParaRPr>
          </a:p>
        </p:txBody>
      </p:sp>
      <p:cxnSp>
        <p:nvCxnSpPr>
          <p:cNvPr id="212" name="Google Shape;212;p57"/>
          <p:cNvCxnSpPr>
            <a:stCxn id="210" idx="3"/>
            <a:endCxn id="211" idx="1"/>
          </p:cNvCxnSpPr>
          <p:nvPr/>
        </p:nvCxnSpPr>
        <p:spPr>
          <a:xfrm flipH="1" rot="10800000">
            <a:off x="1748884" y="1954953"/>
            <a:ext cx="1522500" cy="1038300"/>
          </a:xfrm>
          <a:prstGeom prst="bentConnector3">
            <a:avLst>
              <a:gd fmla="val 50003" name="adj1"/>
            </a:avLst>
          </a:prstGeom>
          <a:noFill/>
          <a:ln cap="flat" cmpd="sng" w="9525">
            <a:solidFill>
              <a:srgbClr val="CCCCCC"/>
            </a:solidFill>
            <a:prstDash val="solid"/>
            <a:round/>
            <a:headEnd len="sm" w="sm" type="none"/>
            <a:tailEnd len="med" w="med" type="oval"/>
          </a:ln>
        </p:spPr>
      </p:cxnSp>
      <p:cxnSp>
        <p:nvCxnSpPr>
          <p:cNvPr id="213" name="Google Shape;213;p57"/>
          <p:cNvCxnSpPr>
            <a:stCxn id="210" idx="3"/>
            <a:endCxn id="209" idx="1"/>
          </p:cNvCxnSpPr>
          <p:nvPr/>
        </p:nvCxnSpPr>
        <p:spPr>
          <a:xfrm>
            <a:off x="1748884" y="2993253"/>
            <a:ext cx="1522500" cy="871500"/>
          </a:xfrm>
          <a:prstGeom prst="bentConnector3">
            <a:avLst>
              <a:gd fmla="val 50003" name="adj1"/>
            </a:avLst>
          </a:prstGeom>
          <a:noFill/>
          <a:ln cap="flat" cmpd="sng" w="9525">
            <a:solidFill>
              <a:srgbClr val="CCCCCC"/>
            </a:solidFill>
            <a:prstDash val="solid"/>
            <a:round/>
            <a:headEnd len="sm" w="sm" type="none"/>
            <a:tailEnd len="med" w="med" type="oval"/>
          </a:ln>
        </p:spPr>
      </p:cxnSp>
      <p:sp>
        <p:nvSpPr>
          <p:cNvPr id="214" name="Google Shape;214;p57"/>
          <p:cNvSpPr/>
          <p:nvPr/>
        </p:nvSpPr>
        <p:spPr>
          <a:xfrm>
            <a:off x="6855988" y="2390702"/>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DIMENSIONALES</a:t>
            </a:r>
            <a:endParaRPr b="0" i="0" sz="1200" u="none" cap="none" strike="noStrike">
              <a:solidFill>
                <a:srgbClr val="222222"/>
              </a:solidFill>
              <a:latin typeface="DM Sans"/>
              <a:ea typeface="DM Sans"/>
              <a:cs typeface="DM Sans"/>
              <a:sym typeface="DM Sans"/>
            </a:endParaRPr>
          </a:p>
        </p:txBody>
      </p:sp>
      <p:sp>
        <p:nvSpPr>
          <p:cNvPr id="215" name="Google Shape;215;p57"/>
          <p:cNvSpPr/>
          <p:nvPr/>
        </p:nvSpPr>
        <p:spPr>
          <a:xfrm>
            <a:off x="6855988" y="3127642"/>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FORÁNEA E ÍNDICE</a:t>
            </a:r>
            <a:endParaRPr b="0" i="0" sz="1200" u="none" cap="none" strike="noStrike">
              <a:solidFill>
                <a:srgbClr val="222222"/>
              </a:solidFill>
              <a:latin typeface="DM Sans"/>
              <a:ea typeface="DM Sans"/>
              <a:cs typeface="DM Sans"/>
              <a:sym typeface="DM Sans"/>
            </a:endParaRPr>
          </a:p>
        </p:txBody>
      </p:sp>
      <p:sp>
        <p:nvSpPr>
          <p:cNvPr id="216" name="Google Shape;216;p57"/>
          <p:cNvSpPr/>
          <p:nvPr/>
        </p:nvSpPr>
        <p:spPr>
          <a:xfrm>
            <a:off x="6855988" y="916811"/>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DE HECHO</a:t>
            </a:r>
            <a:endParaRPr b="0" i="0" sz="1200" u="none" cap="none" strike="noStrike">
              <a:solidFill>
                <a:srgbClr val="222222"/>
              </a:solidFill>
              <a:latin typeface="DM Sans"/>
              <a:ea typeface="DM Sans"/>
              <a:cs typeface="DM Sans"/>
              <a:sym typeface="DM Sans"/>
            </a:endParaRPr>
          </a:p>
        </p:txBody>
      </p:sp>
      <p:sp>
        <p:nvSpPr>
          <p:cNvPr id="217" name="Google Shape;217;p57"/>
          <p:cNvSpPr/>
          <p:nvPr/>
        </p:nvSpPr>
        <p:spPr>
          <a:xfrm>
            <a:off x="6855988" y="1653748"/>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TRANSACCIONALES</a:t>
            </a:r>
            <a:endParaRPr b="0" i="0" sz="1200" u="none" cap="none" strike="noStrike">
              <a:solidFill>
                <a:srgbClr val="222222"/>
              </a:solidFill>
              <a:latin typeface="DM Sans"/>
              <a:ea typeface="DM Sans"/>
              <a:cs typeface="DM Sans"/>
              <a:sym typeface="DM Sans"/>
            </a:endParaRPr>
          </a:p>
        </p:txBody>
      </p:sp>
      <p:sp>
        <p:nvSpPr>
          <p:cNvPr id="218" name="Google Shape;218;p57"/>
          <p:cNvSpPr/>
          <p:nvPr/>
        </p:nvSpPr>
        <p:spPr>
          <a:xfrm>
            <a:off x="6855988" y="3864592"/>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CANDIDATAS Y CONCATENADAS</a:t>
            </a:r>
            <a:endParaRPr b="0" i="0" sz="1200" u="none" cap="none" strike="noStrike">
              <a:solidFill>
                <a:srgbClr val="222222"/>
              </a:solidFill>
              <a:latin typeface="DM Sans"/>
              <a:ea typeface="DM Sans"/>
              <a:cs typeface="DM Sans"/>
              <a:sym typeface="DM Sans"/>
            </a:endParaRPr>
          </a:p>
        </p:txBody>
      </p:sp>
      <p:cxnSp>
        <p:nvCxnSpPr>
          <p:cNvPr id="219" name="Google Shape;219;p57"/>
          <p:cNvCxnSpPr>
            <a:stCxn id="211" idx="3"/>
            <a:endCxn id="216" idx="1"/>
          </p:cNvCxnSpPr>
          <p:nvPr/>
        </p:nvCxnSpPr>
        <p:spPr>
          <a:xfrm flipH="1" rot="10800000">
            <a:off x="4929288" y="1218150"/>
            <a:ext cx="1926600" cy="736800"/>
          </a:xfrm>
          <a:prstGeom prst="bentConnector3">
            <a:avLst>
              <a:gd fmla="val 50003" name="adj1"/>
            </a:avLst>
          </a:prstGeom>
          <a:noFill/>
          <a:ln cap="flat" cmpd="sng" w="9525">
            <a:solidFill>
              <a:srgbClr val="CCCCCC"/>
            </a:solidFill>
            <a:prstDash val="solid"/>
            <a:round/>
            <a:headEnd len="med" w="med" type="oval"/>
            <a:tailEnd len="med" w="med" type="oval"/>
          </a:ln>
        </p:spPr>
      </p:cxnSp>
      <p:cxnSp>
        <p:nvCxnSpPr>
          <p:cNvPr id="220" name="Google Shape;220;p57"/>
          <p:cNvCxnSpPr>
            <a:stCxn id="209" idx="3"/>
            <a:endCxn id="218" idx="1"/>
          </p:cNvCxnSpPr>
          <p:nvPr/>
        </p:nvCxnSpPr>
        <p:spPr>
          <a:xfrm>
            <a:off x="4929288" y="3864708"/>
            <a:ext cx="1926600" cy="301200"/>
          </a:xfrm>
          <a:prstGeom prst="bentConnector3">
            <a:avLst>
              <a:gd fmla="val 50003" name="adj1"/>
            </a:avLst>
          </a:prstGeom>
          <a:noFill/>
          <a:ln cap="flat" cmpd="sng" w="9525">
            <a:solidFill>
              <a:srgbClr val="CCCCCC"/>
            </a:solidFill>
            <a:prstDash val="solid"/>
            <a:round/>
            <a:headEnd len="med" w="med" type="oval"/>
            <a:tailEnd len="med" w="med" type="oval"/>
          </a:ln>
        </p:spPr>
      </p:cxnSp>
      <p:cxnSp>
        <p:nvCxnSpPr>
          <p:cNvPr id="221" name="Google Shape;221;p57"/>
          <p:cNvCxnSpPr>
            <a:stCxn id="211" idx="3"/>
            <a:endCxn id="217" idx="1"/>
          </p:cNvCxnSpPr>
          <p:nvPr/>
        </p:nvCxnSpPr>
        <p:spPr>
          <a:xfrm>
            <a:off x="4929288" y="1954950"/>
            <a:ext cx="1926600" cy="600"/>
          </a:xfrm>
          <a:prstGeom prst="bentConnector3">
            <a:avLst>
              <a:gd fmla="val 50003" name="adj1"/>
            </a:avLst>
          </a:prstGeom>
          <a:noFill/>
          <a:ln cap="flat" cmpd="sng" w="9525">
            <a:solidFill>
              <a:srgbClr val="CCCCCC"/>
            </a:solidFill>
            <a:prstDash val="solid"/>
            <a:round/>
            <a:headEnd len="med" w="med" type="oval"/>
            <a:tailEnd len="med" w="med" type="oval"/>
          </a:ln>
        </p:spPr>
      </p:cxnSp>
      <p:cxnSp>
        <p:nvCxnSpPr>
          <p:cNvPr id="222" name="Google Shape;222;p57"/>
          <p:cNvCxnSpPr>
            <a:stCxn id="209" idx="3"/>
            <a:endCxn id="215" idx="1"/>
          </p:cNvCxnSpPr>
          <p:nvPr/>
        </p:nvCxnSpPr>
        <p:spPr>
          <a:xfrm flipH="1" rot="10800000">
            <a:off x="4929288" y="3428808"/>
            <a:ext cx="1926600" cy="435900"/>
          </a:xfrm>
          <a:prstGeom prst="bentConnector3">
            <a:avLst>
              <a:gd fmla="val 50003" name="adj1"/>
            </a:avLst>
          </a:prstGeom>
          <a:noFill/>
          <a:ln cap="flat" cmpd="sng" w="9525">
            <a:solidFill>
              <a:srgbClr val="CCCCCC"/>
            </a:solidFill>
            <a:prstDash val="solid"/>
            <a:round/>
            <a:headEnd len="med" w="med" type="oval"/>
            <a:tailEnd len="med" w="med" type="oval"/>
          </a:ln>
        </p:spPr>
      </p:cxnSp>
      <p:cxnSp>
        <p:nvCxnSpPr>
          <p:cNvPr id="223" name="Google Shape;223;p57"/>
          <p:cNvCxnSpPr>
            <a:stCxn id="211" idx="3"/>
            <a:endCxn id="214" idx="1"/>
          </p:cNvCxnSpPr>
          <p:nvPr/>
        </p:nvCxnSpPr>
        <p:spPr>
          <a:xfrm>
            <a:off x="4929288" y="1954950"/>
            <a:ext cx="1926600" cy="737100"/>
          </a:xfrm>
          <a:prstGeom prst="bentConnector3">
            <a:avLst>
              <a:gd fmla="val 50003" name="adj1"/>
            </a:avLst>
          </a:prstGeom>
          <a:noFill/>
          <a:ln cap="flat" cmpd="sng" w="9525">
            <a:solidFill>
              <a:srgbClr val="CCCCCC"/>
            </a:solidFill>
            <a:prstDash val="solid"/>
            <a:round/>
            <a:headEnd len="med" w="med" type="oval"/>
            <a:tailEnd len="med" w="med" type="oval"/>
          </a:ln>
        </p:spPr>
      </p:cxnSp>
      <p:sp>
        <p:nvSpPr>
          <p:cNvPr id="224" name="Google Shape;224;p5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226" name="Google Shape;226;p57" title="ícono de mapa de contenidos"/>
          <p:cNvPicPr preferRelativeResize="0"/>
          <p:nvPr/>
        </p:nvPicPr>
        <p:blipFill rotWithShape="1">
          <a:blip r:embed="rId4">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Repaso</a:t>
            </a:r>
            <a:endParaRPr b="1" i="0" sz="3500" u="none" cap="none" strike="noStrike">
              <a:solidFill>
                <a:srgbClr val="EAFF6A"/>
              </a:solidFill>
              <a:latin typeface="DM Sans"/>
              <a:ea typeface="DM Sans"/>
              <a:cs typeface="DM Sans"/>
              <a:sym typeface="DM Sans"/>
            </a:endParaRPr>
          </a:p>
        </p:txBody>
      </p:sp>
      <p:grpSp>
        <p:nvGrpSpPr>
          <p:cNvPr id="232" name="Google Shape;232;p58"/>
          <p:cNvGrpSpPr/>
          <p:nvPr/>
        </p:nvGrpSpPr>
        <p:grpSpPr>
          <a:xfrm>
            <a:off x="473351" y="619523"/>
            <a:ext cx="738900" cy="738900"/>
            <a:chOff x="473351" y="619523"/>
            <a:chExt cx="738900" cy="738900"/>
          </a:xfrm>
        </p:grpSpPr>
        <p:sp>
          <p:nvSpPr>
            <p:cNvPr id="233" name="Google Shape;233;p5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4" name="Google Shape;234;p58"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35" name="Google Shape;235;p58"/>
          <p:cNvSpPr txBox="1"/>
          <p:nvPr/>
        </p:nvSpPr>
        <p:spPr>
          <a:xfrm>
            <a:off x="473350" y="1987250"/>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Realicemos un repaso general por todos los objetos que componen una DB.</a:t>
            </a:r>
            <a:endParaRPr b="0" i="0" sz="1350" u="none" cap="none" strike="noStrike">
              <a:solidFill>
                <a:schemeClr val="lt1"/>
              </a:solidFill>
              <a:latin typeface="DM Sans"/>
              <a:ea typeface="DM Sans"/>
              <a:cs typeface="DM Sans"/>
              <a:sym typeface="DM Sans"/>
            </a:endParaRPr>
          </a:p>
        </p:txBody>
      </p:sp>
      <p:sp>
        <p:nvSpPr>
          <p:cNvPr id="236" name="Google Shape;236;p58"/>
          <p:cNvSpPr txBox="1"/>
          <p:nvPr/>
        </p:nvSpPr>
        <p:spPr>
          <a:xfrm>
            <a:off x="4527575" y="1987250"/>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Reconozcamos a los mismos, y entendamos cómo y para qué se usan, además de cuándo se deben implementar.</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Objetos de una</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base de datos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pSp>
        <p:nvGrpSpPr>
          <p:cNvPr id="246" name="Google Shape;246;p60"/>
          <p:cNvGrpSpPr/>
          <p:nvPr/>
        </p:nvGrpSpPr>
        <p:grpSpPr>
          <a:xfrm>
            <a:off x="473370" y="619431"/>
            <a:ext cx="738905" cy="738905"/>
            <a:chOff x="575612" y="1950748"/>
            <a:chExt cx="431100" cy="431100"/>
          </a:xfrm>
        </p:grpSpPr>
        <p:sp>
          <p:nvSpPr>
            <p:cNvPr id="247" name="Google Shape;247;p6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8" name="Google Shape;248;p60"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49" name="Google Shape;249;p6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50" name="Google Shape;250;p60"/>
          <p:cNvSpPr txBox="1"/>
          <p:nvPr/>
        </p:nvSpPr>
        <p:spPr>
          <a:xfrm>
            <a:off x="473350" y="18547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chemeClr val="lt1"/>
                </a:solidFill>
                <a:latin typeface="DM Sans"/>
                <a:ea typeface="DM Sans"/>
                <a:cs typeface="DM Sans"/>
                <a:sym typeface="DM Sans"/>
              </a:rPr>
              <a:t>¿Cuáles eran los objetos que componen una base de datos relacional?</a:t>
            </a:r>
            <a:endParaRPr b="1" i="0" sz="2500" u="none" cap="none" strike="noStrike">
              <a:solidFill>
                <a:schemeClr val="lt1"/>
              </a:solidFill>
              <a:latin typeface="DM Sans"/>
              <a:ea typeface="DM Sans"/>
              <a:cs typeface="DM Sans"/>
              <a:sym typeface="DM Sans"/>
            </a:endParaRPr>
          </a:p>
        </p:txBody>
      </p:sp>
      <p:sp>
        <p:nvSpPr>
          <p:cNvPr id="251" name="Google Shape;251;p60"/>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Contesta la encuesta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Tablas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